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7"/>
  </p:notes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3" r:id="rId9"/>
    <p:sldId id="291" r:id="rId10"/>
    <p:sldId id="265" r:id="rId11"/>
    <p:sldId id="266" r:id="rId12"/>
    <p:sldId id="267" r:id="rId13"/>
    <p:sldId id="268" r:id="rId14"/>
    <p:sldId id="269" r:id="rId15"/>
    <p:sldId id="271" r:id="rId16"/>
    <p:sldId id="290" r:id="rId17"/>
    <p:sldId id="272" r:id="rId18"/>
    <p:sldId id="273" r:id="rId19"/>
    <p:sldId id="270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9" r:id="rId35"/>
    <p:sldId id="288" r:id="rId3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  <a:srgbClr val="E88B0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91" d="100"/>
          <a:sy n="91" d="100"/>
        </p:scale>
        <p:origin x="1210" y="67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6B6BAE-2493-4E4F-A398-AD195C6DC5D0}" type="datetimeFigureOut">
              <a:rPr lang="en-US" smtClean="0"/>
              <a:t>10/8/2013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678A53-FEC5-453D-A164-18417818F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3404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A593D3-453A-41CD-A939-9623E3D990B1}" type="slidenum">
              <a:rPr lang="en-US" altLang="en-US"/>
              <a:pPr/>
              <a:t>21</a:t>
            </a:fld>
            <a:endParaRPr lang="en-US" altLang="en-US"/>
          </a:p>
        </p:txBody>
      </p:sp>
      <p:sp>
        <p:nvSpPr>
          <p:cNvPr id="337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37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52717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80628-D16F-4F64-B0B5-B2C3BCADA4F0}" type="datetimeFigureOut">
              <a:rPr lang="en-US" smtClean="0"/>
              <a:t>10/8/2013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91DC09-F18A-4807-A7D8-A669F4D0FD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8638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80628-D16F-4F64-B0B5-B2C3BCADA4F0}" type="datetimeFigureOut">
              <a:rPr lang="en-US" smtClean="0"/>
              <a:t>10/8/2013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91DC09-F18A-4807-A7D8-A669F4D0FD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80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80628-D16F-4F64-B0B5-B2C3BCADA4F0}" type="datetimeFigureOut">
              <a:rPr lang="en-US" smtClean="0"/>
              <a:t>10/8/2013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91DC09-F18A-4807-A7D8-A669F4D0FD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096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80628-D16F-4F64-B0B5-B2C3BCADA4F0}" type="datetimeFigureOut">
              <a:rPr lang="en-US" smtClean="0"/>
              <a:t>10/8/2013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91DC09-F18A-4807-A7D8-A669F4D0FD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4367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80628-D16F-4F64-B0B5-B2C3BCADA4F0}" type="datetimeFigureOut">
              <a:rPr lang="en-US" smtClean="0"/>
              <a:t>10/8/2013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91DC09-F18A-4807-A7D8-A669F4D0FD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6998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80628-D16F-4F64-B0B5-B2C3BCADA4F0}" type="datetimeFigureOut">
              <a:rPr lang="en-US" smtClean="0"/>
              <a:t>10/8/2013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91DC09-F18A-4807-A7D8-A669F4D0FD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1307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80628-D16F-4F64-B0B5-B2C3BCADA4F0}" type="datetimeFigureOut">
              <a:rPr lang="en-US" smtClean="0"/>
              <a:t>10/8/2013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91DC09-F18A-4807-A7D8-A669F4D0FD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452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80628-D16F-4F64-B0B5-B2C3BCADA4F0}" type="datetimeFigureOut">
              <a:rPr lang="en-US" smtClean="0"/>
              <a:t>10/8/2013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91DC09-F18A-4807-A7D8-A669F4D0FD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2073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80628-D16F-4F64-B0B5-B2C3BCADA4F0}" type="datetimeFigureOut">
              <a:rPr lang="en-US" smtClean="0"/>
              <a:t>10/8/2013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91DC09-F18A-4807-A7D8-A669F4D0FD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5127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80628-D16F-4F64-B0B5-B2C3BCADA4F0}" type="datetimeFigureOut">
              <a:rPr lang="en-US" smtClean="0"/>
              <a:t>10/8/2013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91DC09-F18A-4807-A7D8-A669F4D0FD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2565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80628-D16F-4F64-B0B5-B2C3BCADA4F0}" type="datetimeFigureOut">
              <a:rPr lang="en-US" smtClean="0"/>
              <a:t>10/8/2013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91DC09-F18A-4807-A7D8-A669F4D0FD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1976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680628-D16F-4F64-B0B5-B2C3BCADA4F0}" type="datetimeFigureOut">
              <a:rPr lang="en-US" smtClean="0"/>
              <a:t>10/8/2013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91DC09-F18A-4807-A7D8-A669F4D0FD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464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Cell signaling overview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Amy Gill</a:t>
            </a:r>
          </a:p>
          <a:p>
            <a:r>
              <a:rPr lang="en-US" dirty="0" smtClean="0"/>
              <a:t>Endo I review – Week 1</a:t>
            </a:r>
          </a:p>
          <a:p>
            <a:r>
              <a:rPr lang="en-US" dirty="0" smtClean="0"/>
              <a:t>10/8/13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0008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Cell signaling alters organismal physiology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Calibri"/>
              </a:rPr>
              <a:t>Homeostasis</a:t>
            </a:r>
          </a:p>
          <a:p>
            <a:pPr lvl="1"/>
            <a:r>
              <a:rPr lang="en-US" dirty="0" smtClean="0">
                <a:latin typeface="Calibri"/>
              </a:rPr>
              <a:t>↑ </a:t>
            </a:r>
            <a:r>
              <a:rPr lang="en-US" dirty="0"/>
              <a:t>g</a:t>
            </a:r>
            <a:r>
              <a:rPr lang="en-US" dirty="0" smtClean="0"/>
              <a:t>lucose – beta cell – insulin – IR signaling in target tissues (muscle, fat, liver) – appropriate response - </a:t>
            </a:r>
            <a:r>
              <a:rPr lang="en-US" dirty="0" smtClean="0">
                <a:latin typeface="Calibri"/>
              </a:rPr>
              <a:t>↓ glucose</a:t>
            </a:r>
            <a:endParaRPr lang="en-US" dirty="0" smtClean="0"/>
          </a:p>
          <a:p>
            <a:r>
              <a:rPr lang="en-US" dirty="0" smtClean="0"/>
              <a:t>Tissue </a:t>
            </a:r>
            <a:r>
              <a:rPr lang="en-US" dirty="0" smtClean="0"/>
              <a:t>specificity</a:t>
            </a:r>
          </a:p>
          <a:p>
            <a:pPr lvl="1"/>
            <a:r>
              <a:rPr lang="en-US" dirty="0" smtClean="0"/>
              <a:t>Insulin does different things in muscle, fat, liver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893615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9560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Ligands can only act where receptors are expressed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mtClean="0"/>
              <a:t>Remember</a:t>
            </a:r>
            <a:r>
              <a:rPr lang="en-US" dirty="0" smtClean="0"/>
              <a:t>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3264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1940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Concepts in receptor pharmacology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7746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4414"/>
            <a:ext cx="8229600" cy="1143000"/>
          </a:xfrm>
        </p:spPr>
        <p:txBody>
          <a:bodyPr/>
          <a:lstStyle/>
          <a:p>
            <a:r>
              <a:rPr lang="en-US" dirty="0" smtClean="0"/>
              <a:t>Affinity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4724400" cy="4906963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How strongly a ligand binds to its receptor</a:t>
            </a:r>
          </a:p>
          <a:p>
            <a:r>
              <a:rPr lang="en-US" dirty="0" smtClean="0"/>
              <a:t>Measured as K</a:t>
            </a:r>
            <a:r>
              <a:rPr lang="en-US" baseline="-25000" dirty="0" smtClean="0"/>
              <a:t>D</a:t>
            </a:r>
          </a:p>
          <a:p>
            <a:pPr lvl="1"/>
            <a:r>
              <a:rPr lang="en-US" dirty="0" smtClean="0"/>
              <a:t>Dissociation equilibrium constant</a:t>
            </a:r>
          </a:p>
          <a:p>
            <a:pPr lvl="1"/>
            <a:r>
              <a:rPr lang="en-US" dirty="0" smtClean="0"/>
              <a:t>Defined as concentration of half maximal binding</a:t>
            </a:r>
          </a:p>
          <a:p>
            <a:r>
              <a:rPr lang="en-US" dirty="0" smtClean="0"/>
              <a:t>High affinity receptor has a low K</a:t>
            </a:r>
            <a:r>
              <a:rPr lang="en-US" baseline="-25000" dirty="0" smtClean="0"/>
              <a:t>D</a:t>
            </a:r>
            <a:endParaRPr lang="en-US" dirty="0" smtClean="0"/>
          </a:p>
          <a:p>
            <a:pPr lvl="1"/>
            <a:r>
              <a:rPr lang="en-US" dirty="0" smtClean="0"/>
              <a:t>Need less ligand to saturate receptor</a:t>
            </a:r>
            <a:endParaRPr lang="en-US" dirty="0"/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0" y="807868"/>
            <a:ext cx="3277447" cy="6019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5316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 of agonists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745331" y="1447800"/>
            <a:ext cx="6883400" cy="4787900"/>
            <a:chOff x="745331" y="1371600"/>
            <a:chExt cx="6883400" cy="4787900"/>
          </a:xfrm>
        </p:grpSpPr>
        <p:pic>
          <p:nvPicPr>
            <p:cNvPr id="4" name="Picture 3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5331" y="1371600"/>
              <a:ext cx="6883400" cy="47879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Rectangle 4"/>
            <p:cNvSpPr/>
            <p:nvPr/>
          </p:nvSpPr>
          <p:spPr>
            <a:xfrm>
              <a:off x="2057400" y="1676400"/>
              <a:ext cx="4724400" cy="35814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" name="Freeform 6"/>
          <p:cNvSpPr/>
          <p:nvPr/>
        </p:nvSpPr>
        <p:spPr>
          <a:xfrm>
            <a:off x="2112885" y="2091035"/>
            <a:ext cx="4776187" cy="2709565"/>
          </a:xfrm>
          <a:custGeom>
            <a:avLst/>
            <a:gdLst>
              <a:gd name="connsiteX0" fmla="*/ 0 w 4776187"/>
              <a:gd name="connsiteY0" fmla="*/ 2694189 h 2709565"/>
              <a:gd name="connsiteX1" fmla="*/ 745725 w 4776187"/>
              <a:gd name="connsiteY1" fmla="*/ 2694189 h 2709565"/>
              <a:gd name="connsiteX2" fmla="*/ 1313896 w 4776187"/>
              <a:gd name="connsiteY2" fmla="*/ 2534391 h 2709565"/>
              <a:gd name="connsiteX3" fmla="*/ 1784412 w 4776187"/>
              <a:gd name="connsiteY3" fmla="*/ 1806422 h 2709565"/>
              <a:gd name="connsiteX4" fmla="*/ 2059620 w 4776187"/>
              <a:gd name="connsiteY4" fmla="*/ 1149475 h 2709565"/>
              <a:gd name="connsiteX5" fmla="*/ 2512381 w 4776187"/>
              <a:gd name="connsiteY5" fmla="*/ 323852 h 2709565"/>
              <a:gd name="connsiteX6" fmla="*/ 3036164 w 4776187"/>
              <a:gd name="connsiteY6" fmla="*/ 93032 h 2709565"/>
              <a:gd name="connsiteX7" fmla="*/ 3773010 w 4776187"/>
              <a:gd name="connsiteY7" fmla="*/ 4255 h 2709565"/>
              <a:gd name="connsiteX8" fmla="*/ 4509857 w 4776187"/>
              <a:gd name="connsiteY8" fmla="*/ 13133 h 2709565"/>
              <a:gd name="connsiteX9" fmla="*/ 4776187 w 4776187"/>
              <a:gd name="connsiteY9" fmla="*/ 4255 h 27095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776187" h="2709565">
                <a:moveTo>
                  <a:pt x="0" y="2694189"/>
                </a:moveTo>
                <a:cubicBezTo>
                  <a:pt x="263371" y="2707505"/>
                  <a:pt x="526742" y="2720822"/>
                  <a:pt x="745725" y="2694189"/>
                </a:cubicBezTo>
                <a:cubicBezTo>
                  <a:pt x="964708" y="2667556"/>
                  <a:pt x="1140782" y="2682352"/>
                  <a:pt x="1313896" y="2534391"/>
                </a:cubicBezTo>
                <a:cubicBezTo>
                  <a:pt x="1487011" y="2386430"/>
                  <a:pt x="1660125" y="2037241"/>
                  <a:pt x="1784412" y="1806422"/>
                </a:cubicBezTo>
                <a:cubicBezTo>
                  <a:pt x="1908699" y="1575603"/>
                  <a:pt x="1938292" y="1396570"/>
                  <a:pt x="2059620" y="1149475"/>
                </a:cubicBezTo>
                <a:cubicBezTo>
                  <a:pt x="2180948" y="902380"/>
                  <a:pt x="2349624" y="499926"/>
                  <a:pt x="2512381" y="323852"/>
                </a:cubicBezTo>
                <a:cubicBezTo>
                  <a:pt x="2675138" y="147778"/>
                  <a:pt x="2826059" y="146298"/>
                  <a:pt x="3036164" y="93032"/>
                </a:cubicBezTo>
                <a:cubicBezTo>
                  <a:pt x="3246269" y="39766"/>
                  <a:pt x="3527395" y="17571"/>
                  <a:pt x="3773010" y="4255"/>
                </a:cubicBezTo>
                <a:cubicBezTo>
                  <a:pt x="4018626" y="-9062"/>
                  <a:pt x="4342661" y="13133"/>
                  <a:pt x="4509857" y="13133"/>
                </a:cubicBezTo>
                <a:cubicBezTo>
                  <a:pt x="4677053" y="13133"/>
                  <a:pt x="4726620" y="8694"/>
                  <a:pt x="4776187" y="4255"/>
                </a:cubicBez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Brace 14"/>
          <p:cNvSpPr/>
          <p:nvPr/>
        </p:nvSpPr>
        <p:spPr>
          <a:xfrm>
            <a:off x="2743200" y="4800600"/>
            <a:ext cx="381000" cy="609600"/>
          </a:xfrm>
          <a:prstGeom prst="righ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3200400" y="4904748"/>
            <a:ext cx="1443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Basal activity</a:t>
            </a:r>
            <a:endParaRPr lang="en-US" b="1" dirty="0"/>
          </a:p>
        </p:txBody>
      </p:sp>
      <p:cxnSp>
        <p:nvCxnSpPr>
          <p:cNvPr id="18" name="Straight Connector 17"/>
          <p:cNvCxnSpPr/>
          <p:nvPr/>
        </p:nvCxnSpPr>
        <p:spPr>
          <a:xfrm flipH="1">
            <a:off x="1905000" y="2091035"/>
            <a:ext cx="51054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7239000" y="1950597"/>
            <a:ext cx="17711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Maximal activity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540353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/>
      <p:bldP spid="2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 of agonists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762000" y="1371600"/>
            <a:ext cx="6883400" cy="4787900"/>
            <a:chOff x="762000" y="1371600"/>
            <a:chExt cx="6883400" cy="4787900"/>
          </a:xfrm>
        </p:grpSpPr>
        <p:pic>
          <p:nvPicPr>
            <p:cNvPr id="4" name="Picture 3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2000" y="1371600"/>
              <a:ext cx="6883400" cy="47879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Rectangle 4"/>
            <p:cNvSpPr/>
            <p:nvPr/>
          </p:nvSpPr>
          <p:spPr>
            <a:xfrm>
              <a:off x="2057400" y="1676400"/>
              <a:ext cx="4724400" cy="35814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" name="Freeform 6"/>
          <p:cNvSpPr/>
          <p:nvPr/>
        </p:nvSpPr>
        <p:spPr>
          <a:xfrm>
            <a:off x="2112885" y="2135263"/>
            <a:ext cx="4776187" cy="2709565"/>
          </a:xfrm>
          <a:custGeom>
            <a:avLst/>
            <a:gdLst>
              <a:gd name="connsiteX0" fmla="*/ 0 w 4776187"/>
              <a:gd name="connsiteY0" fmla="*/ 2694189 h 2709565"/>
              <a:gd name="connsiteX1" fmla="*/ 745725 w 4776187"/>
              <a:gd name="connsiteY1" fmla="*/ 2694189 h 2709565"/>
              <a:gd name="connsiteX2" fmla="*/ 1313896 w 4776187"/>
              <a:gd name="connsiteY2" fmla="*/ 2534391 h 2709565"/>
              <a:gd name="connsiteX3" fmla="*/ 1784412 w 4776187"/>
              <a:gd name="connsiteY3" fmla="*/ 1806422 h 2709565"/>
              <a:gd name="connsiteX4" fmla="*/ 2059620 w 4776187"/>
              <a:gd name="connsiteY4" fmla="*/ 1149475 h 2709565"/>
              <a:gd name="connsiteX5" fmla="*/ 2512381 w 4776187"/>
              <a:gd name="connsiteY5" fmla="*/ 323852 h 2709565"/>
              <a:gd name="connsiteX6" fmla="*/ 3036164 w 4776187"/>
              <a:gd name="connsiteY6" fmla="*/ 93032 h 2709565"/>
              <a:gd name="connsiteX7" fmla="*/ 3773010 w 4776187"/>
              <a:gd name="connsiteY7" fmla="*/ 4255 h 2709565"/>
              <a:gd name="connsiteX8" fmla="*/ 4509857 w 4776187"/>
              <a:gd name="connsiteY8" fmla="*/ 13133 h 2709565"/>
              <a:gd name="connsiteX9" fmla="*/ 4776187 w 4776187"/>
              <a:gd name="connsiteY9" fmla="*/ 4255 h 27095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776187" h="2709565">
                <a:moveTo>
                  <a:pt x="0" y="2694189"/>
                </a:moveTo>
                <a:cubicBezTo>
                  <a:pt x="263371" y="2707505"/>
                  <a:pt x="526742" y="2720822"/>
                  <a:pt x="745725" y="2694189"/>
                </a:cubicBezTo>
                <a:cubicBezTo>
                  <a:pt x="964708" y="2667556"/>
                  <a:pt x="1140782" y="2682352"/>
                  <a:pt x="1313896" y="2534391"/>
                </a:cubicBezTo>
                <a:cubicBezTo>
                  <a:pt x="1487011" y="2386430"/>
                  <a:pt x="1660125" y="2037241"/>
                  <a:pt x="1784412" y="1806422"/>
                </a:cubicBezTo>
                <a:cubicBezTo>
                  <a:pt x="1908699" y="1575603"/>
                  <a:pt x="1938292" y="1396570"/>
                  <a:pt x="2059620" y="1149475"/>
                </a:cubicBezTo>
                <a:cubicBezTo>
                  <a:pt x="2180948" y="902380"/>
                  <a:pt x="2349624" y="499926"/>
                  <a:pt x="2512381" y="323852"/>
                </a:cubicBezTo>
                <a:cubicBezTo>
                  <a:pt x="2675138" y="147778"/>
                  <a:pt x="2826059" y="146298"/>
                  <a:pt x="3036164" y="93032"/>
                </a:cubicBezTo>
                <a:cubicBezTo>
                  <a:pt x="3246269" y="39766"/>
                  <a:pt x="3527395" y="17571"/>
                  <a:pt x="3773010" y="4255"/>
                </a:cubicBezTo>
                <a:cubicBezTo>
                  <a:pt x="4018626" y="-9062"/>
                  <a:pt x="4342661" y="13133"/>
                  <a:pt x="4509857" y="13133"/>
                </a:cubicBezTo>
                <a:cubicBezTo>
                  <a:pt x="4677053" y="13133"/>
                  <a:pt x="4726620" y="8694"/>
                  <a:pt x="4776187" y="4255"/>
                </a:cubicBez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0"/>
          <p:cNvSpPr/>
          <p:nvPr/>
        </p:nvSpPr>
        <p:spPr>
          <a:xfrm>
            <a:off x="2121763" y="2139670"/>
            <a:ext cx="4722920" cy="2718565"/>
          </a:xfrm>
          <a:custGeom>
            <a:avLst/>
            <a:gdLst>
              <a:gd name="connsiteX0" fmla="*/ 0 w 4722920"/>
              <a:gd name="connsiteY0" fmla="*/ 2707538 h 2718565"/>
              <a:gd name="connsiteX1" fmla="*/ 426128 w 4722920"/>
              <a:gd name="connsiteY1" fmla="*/ 2716415 h 2718565"/>
              <a:gd name="connsiteX2" fmla="*/ 1633491 w 4722920"/>
              <a:gd name="connsiteY2" fmla="*/ 2672027 h 2718565"/>
              <a:gd name="connsiteX3" fmla="*/ 2476870 w 4722920"/>
              <a:gd name="connsiteY3" fmla="*/ 2565495 h 2718565"/>
              <a:gd name="connsiteX4" fmla="*/ 3027286 w 4722920"/>
              <a:gd name="connsiteY4" fmla="*/ 1944058 h 2718565"/>
              <a:gd name="connsiteX5" fmla="*/ 3302493 w 4722920"/>
              <a:gd name="connsiteY5" fmla="*/ 1455786 h 2718565"/>
              <a:gd name="connsiteX6" fmla="*/ 3790765 w 4722920"/>
              <a:gd name="connsiteY6" fmla="*/ 301689 h 2718565"/>
              <a:gd name="connsiteX7" fmla="*/ 4092606 w 4722920"/>
              <a:gd name="connsiteY7" fmla="*/ 26481 h 2718565"/>
              <a:gd name="connsiteX8" fmla="*/ 4722920 w 4722920"/>
              <a:gd name="connsiteY8" fmla="*/ 26481 h 27185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2920" h="2718565">
                <a:moveTo>
                  <a:pt x="0" y="2707538"/>
                </a:moveTo>
                <a:cubicBezTo>
                  <a:pt x="76940" y="2714935"/>
                  <a:pt x="153880" y="2722333"/>
                  <a:pt x="426128" y="2716415"/>
                </a:cubicBezTo>
                <a:cubicBezTo>
                  <a:pt x="698376" y="2710497"/>
                  <a:pt x="1291701" y="2697180"/>
                  <a:pt x="1633491" y="2672027"/>
                </a:cubicBezTo>
                <a:cubicBezTo>
                  <a:pt x="1975281" y="2646874"/>
                  <a:pt x="2244571" y="2686823"/>
                  <a:pt x="2476870" y="2565495"/>
                </a:cubicBezTo>
                <a:cubicBezTo>
                  <a:pt x="2709169" y="2444167"/>
                  <a:pt x="2889682" y="2129009"/>
                  <a:pt x="3027286" y="1944058"/>
                </a:cubicBezTo>
                <a:cubicBezTo>
                  <a:pt x="3027286" y="1944058"/>
                  <a:pt x="3175247" y="1729514"/>
                  <a:pt x="3302493" y="1455786"/>
                </a:cubicBezTo>
                <a:cubicBezTo>
                  <a:pt x="3429739" y="1182058"/>
                  <a:pt x="3659080" y="539906"/>
                  <a:pt x="3790765" y="301689"/>
                </a:cubicBezTo>
                <a:cubicBezTo>
                  <a:pt x="3922450" y="63472"/>
                  <a:pt x="3937247" y="72349"/>
                  <a:pt x="4092606" y="26481"/>
                </a:cubicBezTo>
                <a:cubicBezTo>
                  <a:pt x="4247965" y="-19387"/>
                  <a:pt x="4485442" y="3547"/>
                  <a:pt x="4722920" y="26481"/>
                </a:cubicBez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2590800" y="2942203"/>
            <a:ext cx="15540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0B0F0"/>
                </a:solidFill>
              </a:rPr>
              <a:t>Strong agonist</a:t>
            </a:r>
            <a:endParaRPr lang="en-US" b="1" dirty="0">
              <a:solidFill>
                <a:srgbClr val="00B0F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791200" y="3129620"/>
            <a:ext cx="14716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Weak agonist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6569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 of agonists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762000" y="1371600"/>
            <a:ext cx="6883400" cy="4787900"/>
            <a:chOff x="762000" y="1371600"/>
            <a:chExt cx="6883400" cy="4787900"/>
          </a:xfrm>
        </p:grpSpPr>
        <p:pic>
          <p:nvPicPr>
            <p:cNvPr id="4" name="Picture 3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2000" y="1371600"/>
              <a:ext cx="6883400" cy="47879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Rectangle 4"/>
            <p:cNvSpPr/>
            <p:nvPr/>
          </p:nvSpPr>
          <p:spPr>
            <a:xfrm>
              <a:off x="2057400" y="1676400"/>
              <a:ext cx="4724400" cy="35814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" name="Freeform 6"/>
          <p:cNvSpPr/>
          <p:nvPr/>
        </p:nvSpPr>
        <p:spPr>
          <a:xfrm>
            <a:off x="2112885" y="2135263"/>
            <a:ext cx="4776187" cy="2709565"/>
          </a:xfrm>
          <a:custGeom>
            <a:avLst/>
            <a:gdLst>
              <a:gd name="connsiteX0" fmla="*/ 0 w 4776187"/>
              <a:gd name="connsiteY0" fmla="*/ 2694189 h 2709565"/>
              <a:gd name="connsiteX1" fmla="*/ 745725 w 4776187"/>
              <a:gd name="connsiteY1" fmla="*/ 2694189 h 2709565"/>
              <a:gd name="connsiteX2" fmla="*/ 1313896 w 4776187"/>
              <a:gd name="connsiteY2" fmla="*/ 2534391 h 2709565"/>
              <a:gd name="connsiteX3" fmla="*/ 1784412 w 4776187"/>
              <a:gd name="connsiteY3" fmla="*/ 1806422 h 2709565"/>
              <a:gd name="connsiteX4" fmla="*/ 2059620 w 4776187"/>
              <a:gd name="connsiteY4" fmla="*/ 1149475 h 2709565"/>
              <a:gd name="connsiteX5" fmla="*/ 2512381 w 4776187"/>
              <a:gd name="connsiteY5" fmla="*/ 323852 h 2709565"/>
              <a:gd name="connsiteX6" fmla="*/ 3036164 w 4776187"/>
              <a:gd name="connsiteY6" fmla="*/ 93032 h 2709565"/>
              <a:gd name="connsiteX7" fmla="*/ 3773010 w 4776187"/>
              <a:gd name="connsiteY7" fmla="*/ 4255 h 2709565"/>
              <a:gd name="connsiteX8" fmla="*/ 4509857 w 4776187"/>
              <a:gd name="connsiteY8" fmla="*/ 13133 h 2709565"/>
              <a:gd name="connsiteX9" fmla="*/ 4776187 w 4776187"/>
              <a:gd name="connsiteY9" fmla="*/ 4255 h 27095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776187" h="2709565">
                <a:moveTo>
                  <a:pt x="0" y="2694189"/>
                </a:moveTo>
                <a:cubicBezTo>
                  <a:pt x="263371" y="2707505"/>
                  <a:pt x="526742" y="2720822"/>
                  <a:pt x="745725" y="2694189"/>
                </a:cubicBezTo>
                <a:cubicBezTo>
                  <a:pt x="964708" y="2667556"/>
                  <a:pt x="1140782" y="2682352"/>
                  <a:pt x="1313896" y="2534391"/>
                </a:cubicBezTo>
                <a:cubicBezTo>
                  <a:pt x="1487011" y="2386430"/>
                  <a:pt x="1660125" y="2037241"/>
                  <a:pt x="1784412" y="1806422"/>
                </a:cubicBezTo>
                <a:cubicBezTo>
                  <a:pt x="1908699" y="1575603"/>
                  <a:pt x="1938292" y="1396570"/>
                  <a:pt x="2059620" y="1149475"/>
                </a:cubicBezTo>
                <a:cubicBezTo>
                  <a:pt x="2180948" y="902380"/>
                  <a:pt x="2349624" y="499926"/>
                  <a:pt x="2512381" y="323852"/>
                </a:cubicBezTo>
                <a:cubicBezTo>
                  <a:pt x="2675138" y="147778"/>
                  <a:pt x="2826059" y="146298"/>
                  <a:pt x="3036164" y="93032"/>
                </a:cubicBezTo>
                <a:cubicBezTo>
                  <a:pt x="3246269" y="39766"/>
                  <a:pt x="3527395" y="17571"/>
                  <a:pt x="3773010" y="4255"/>
                </a:cubicBezTo>
                <a:cubicBezTo>
                  <a:pt x="4018626" y="-9062"/>
                  <a:pt x="4342661" y="13133"/>
                  <a:pt x="4509857" y="13133"/>
                </a:cubicBezTo>
                <a:cubicBezTo>
                  <a:pt x="4677053" y="13133"/>
                  <a:pt x="4726620" y="8694"/>
                  <a:pt x="4776187" y="4255"/>
                </a:cubicBez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0"/>
          <p:cNvSpPr/>
          <p:nvPr/>
        </p:nvSpPr>
        <p:spPr>
          <a:xfrm>
            <a:off x="2121763" y="2139670"/>
            <a:ext cx="4722920" cy="2718565"/>
          </a:xfrm>
          <a:custGeom>
            <a:avLst/>
            <a:gdLst>
              <a:gd name="connsiteX0" fmla="*/ 0 w 4722920"/>
              <a:gd name="connsiteY0" fmla="*/ 2707538 h 2718565"/>
              <a:gd name="connsiteX1" fmla="*/ 426128 w 4722920"/>
              <a:gd name="connsiteY1" fmla="*/ 2716415 h 2718565"/>
              <a:gd name="connsiteX2" fmla="*/ 1633491 w 4722920"/>
              <a:gd name="connsiteY2" fmla="*/ 2672027 h 2718565"/>
              <a:gd name="connsiteX3" fmla="*/ 2476870 w 4722920"/>
              <a:gd name="connsiteY3" fmla="*/ 2565495 h 2718565"/>
              <a:gd name="connsiteX4" fmla="*/ 3027286 w 4722920"/>
              <a:gd name="connsiteY4" fmla="*/ 1944058 h 2718565"/>
              <a:gd name="connsiteX5" fmla="*/ 3302493 w 4722920"/>
              <a:gd name="connsiteY5" fmla="*/ 1455786 h 2718565"/>
              <a:gd name="connsiteX6" fmla="*/ 3790765 w 4722920"/>
              <a:gd name="connsiteY6" fmla="*/ 301689 h 2718565"/>
              <a:gd name="connsiteX7" fmla="*/ 4092606 w 4722920"/>
              <a:gd name="connsiteY7" fmla="*/ 26481 h 2718565"/>
              <a:gd name="connsiteX8" fmla="*/ 4722920 w 4722920"/>
              <a:gd name="connsiteY8" fmla="*/ 26481 h 27185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2920" h="2718565">
                <a:moveTo>
                  <a:pt x="0" y="2707538"/>
                </a:moveTo>
                <a:cubicBezTo>
                  <a:pt x="76940" y="2714935"/>
                  <a:pt x="153880" y="2722333"/>
                  <a:pt x="426128" y="2716415"/>
                </a:cubicBezTo>
                <a:cubicBezTo>
                  <a:pt x="698376" y="2710497"/>
                  <a:pt x="1291701" y="2697180"/>
                  <a:pt x="1633491" y="2672027"/>
                </a:cubicBezTo>
                <a:cubicBezTo>
                  <a:pt x="1975281" y="2646874"/>
                  <a:pt x="2244571" y="2686823"/>
                  <a:pt x="2476870" y="2565495"/>
                </a:cubicBezTo>
                <a:cubicBezTo>
                  <a:pt x="2709169" y="2444167"/>
                  <a:pt x="2889682" y="2129009"/>
                  <a:pt x="3027286" y="1944058"/>
                </a:cubicBezTo>
                <a:cubicBezTo>
                  <a:pt x="3027286" y="1944058"/>
                  <a:pt x="3175247" y="1729514"/>
                  <a:pt x="3302493" y="1455786"/>
                </a:cubicBezTo>
                <a:cubicBezTo>
                  <a:pt x="3429739" y="1182058"/>
                  <a:pt x="3659080" y="539906"/>
                  <a:pt x="3790765" y="301689"/>
                </a:cubicBezTo>
                <a:cubicBezTo>
                  <a:pt x="3922450" y="63472"/>
                  <a:pt x="3937247" y="72349"/>
                  <a:pt x="4092606" y="26481"/>
                </a:cubicBezTo>
                <a:cubicBezTo>
                  <a:pt x="4247965" y="-19387"/>
                  <a:pt x="4485442" y="3547"/>
                  <a:pt x="4722920" y="26481"/>
                </a:cubicBez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2590800" y="2942203"/>
            <a:ext cx="15540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0B0F0"/>
                </a:solidFill>
              </a:rPr>
              <a:t>Strong agonist</a:t>
            </a:r>
            <a:endParaRPr lang="en-US" b="1" dirty="0">
              <a:solidFill>
                <a:srgbClr val="00B0F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943600" y="2966825"/>
            <a:ext cx="25410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OR + antagonist</a:t>
            </a:r>
            <a:endParaRPr lang="en-US" sz="2800" b="1" dirty="0"/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4343400" y="3228435"/>
            <a:ext cx="1066800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1275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 of agonists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762000" y="1371600"/>
            <a:ext cx="6883400" cy="4787900"/>
            <a:chOff x="762000" y="1371600"/>
            <a:chExt cx="6883400" cy="4787900"/>
          </a:xfrm>
        </p:grpSpPr>
        <p:pic>
          <p:nvPicPr>
            <p:cNvPr id="4" name="Picture 3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2000" y="1371600"/>
              <a:ext cx="6883400" cy="47879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Rectangle 4"/>
            <p:cNvSpPr/>
            <p:nvPr/>
          </p:nvSpPr>
          <p:spPr>
            <a:xfrm>
              <a:off x="2057400" y="1676400"/>
              <a:ext cx="4724400" cy="35814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Freeform 6"/>
          <p:cNvSpPr/>
          <p:nvPr/>
        </p:nvSpPr>
        <p:spPr>
          <a:xfrm>
            <a:off x="2112885" y="2135263"/>
            <a:ext cx="4776187" cy="2709565"/>
          </a:xfrm>
          <a:custGeom>
            <a:avLst/>
            <a:gdLst>
              <a:gd name="connsiteX0" fmla="*/ 0 w 4776187"/>
              <a:gd name="connsiteY0" fmla="*/ 2694189 h 2709565"/>
              <a:gd name="connsiteX1" fmla="*/ 745725 w 4776187"/>
              <a:gd name="connsiteY1" fmla="*/ 2694189 h 2709565"/>
              <a:gd name="connsiteX2" fmla="*/ 1313896 w 4776187"/>
              <a:gd name="connsiteY2" fmla="*/ 2534391 h 2709565"/>
              <a:gd name="connsiteX3" fmla="*/ 1784412 w 4776187"/>
              <a:gd name="connsiteY3" fmla="*/ 1806422 h 2709565"/>
              <a:gd name="connsiteX4" fmla="*/ 2059620 w 4776187"/>
              <a:gd name="connsiteY4" fmla="*/ 1149475 h 2709565"/>
              <a:gd name="connsiteX5" fmla="*/ 2512381 w 4776187"/>
              <a:gd name="connsiteY5" fmla="*/ 323852 h 2709565"/>
              <a:gd name="connsiteX6" fmla="*/ 3036164 w 4776187"/>
              <a:gd name="connsiteY6" fmla="*/ 93032 h 2709565"/>
              <a:gd name="connsiteX7" fmla="*/ 3773010 w 4776187"/>
              <a:gd name="connsiteY7" fmla="*/ 4255 h 2709565"/>
              <a:gd name="connsiteX8" fmla="*/ 4509857 w 4776187"/>
              <a:gd name="connsiteY8" fmla="*/ 13133 h 2709565"/>
              <a:gd name="connsiteX9" fmla="*/ 4776187 w 4776187"/>
              <a:gd name="connsiteY9" fmla="*/ 4255 h 27095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776187" h="2709565">
                <a:moveTo>
                  <a:pt x="0" y="2694189"/>
                </a:moveTo>
                <a:cubicBezTo>
                  <a:pt x="263371" y="2707505"/>
                  <a:pt x="526742" y="2720822"/>
                  <a:pt x="745725" y="2694189"/>
                </a:cubicBezTo>
                <a:cubicBezTo>
                  <a:pt x="964708" y="2667556"/>
                  <a:pt x="1140782" y="2682352"/>
                  <a:pt x="1313896" y="2534391"/>
                </a:cubicBezTo>
                <a:cubicBezTo>
                  <a:pt x="1487011" y="2386430"/>
                  <a:pt x="1660125" y="2037241"/>
                  <a:pt x="1784412" y="1806422"/>
                </a:cubicBezTo>
                <a:cubicBezTo>
                  <a:pt x="1908699" y="1575603"/>
                  <a:pt x="1938292" y="1396570"/>
                  <a:pt x="2059620" y="1149475"/>
                </a:cubicBezTo>
                <a:cubicBezTo>
                  <a:pt x="2180948" y="902380"/>
                  <a:pt x="2349624" y="499926"/>
                  <a:pt x="2512381" y="323852"/>
                </a:cubicBezTo>
                <a:cubicBezTo>
                  <a:pt x="2675138" y="147778"/>
                  <a:pt x="2826059" y="146298"/>
                  <a:pt x="3036164" y="93032"/>
                </a:cubicBezTo>
                <a:cubicBezTo>
                  <a:pt x="3246269" y="39766"/>
                  <a:pt x="3527395" y="17571"/>
                  <a:pt x="3773010" y="4255"/>
                </a:cubicBezTo>
                <a:cubicBezTo>
                  <a:pt x="4018626" y="-9062"/>
                  <a:pt x="4342661" y="13133"/>
                  <a:pt x="4509857" y="13133"/>
                </a:cubicBezTo>
                <a:cubicBezTo>
                  <a:pt x="4677053" y="13133"/>
                  <a:pt x="4726620" y="8694"/>
                  <a:pt x="4776187" y="4255"/>
                </a:cubicBez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0"/>
          <p:cNvSpPr/>
          <p:nvPr/>
        </p:nvSpPr>
        <p:spPr>
          <a:xfrm>
            <a:off x="2121763" y="2139670"/>
            <a:ext cx="4722920" cy="2718565"/>
          </a:xfrm>
          <a:custGeom>
            <a:avLst/>
            <a:gdLst>
              <a:gd name="connsiteX0" fmla="*/ 0 w 4722920"/>
              <a:gd name="connsiteY0" fmla="*/ 2707538 h 2718565"/>
              <a:gd name="connsiteX1" fmla="*/ 426128 w 4722920"/>
              <a:gd name="connsiteY1" fmla="*/ 2716415 h 2718565"/>
              <a:gd name="connsiteX2" fmla="*/ 1633491 w 4722920"/>
              <a:gd name="connsiteY2" fmla="*/ 2672027 h 2718565"/>
              <a:gd name="connsiteX3" fmla="*/ 2476870 w 4722920"/>
              <a:gd name="connsiteY3" fmla="*/ 2565495 h 2718565"/>
              <a:gd name="connsiteX4" fmla="*/ 3027286 w 4722920"/>
              <a:gd name="connsiteY4" fmla="*/ 1944058 h 2718565"/>
              <a:gd name="connsiteX5" fmla="*/ 3302493 w 4722920"/>
              <a:gd name="connsiteY5" fmla="*/ 1455786 h 2718565"/>
              <a:gd name="connsiteX6" fmla="*/ 3790765 w 4722920"/>
              <a:gd name="connsiteY6" fmla="*/ 301689 h 2718565"/>
              <a:gd name="connsiteX7" fmla="*/ 4092606 w 4722920"/>
              <a:gd name="connsiteY7" fmla="*/ 26481 h 2718565"/>
              <a:gd name="connsiteX8" fmla="*/ 4722920 w 4722920"/>
              <a:gd name="connsiteY8" fmla="*/ 26481 h 27185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2920" h="2718565">
                <a:moveTo>
                  <a:pt x="0" y="2707538"/>
                </a:moveTo>
                <a:cubicBezTo>
                  <a:pt x="76940" y="2714935"/>
                  <a:pt x="153880" y="2722333"/>
                  <a:pt x="426128" y="2716415"/>
                </a:cubicBezTo>
                <a:cubicBezTo>
                  <a:pt x="698376" y="2710497"/>
                  <a:pt x="1291701" y="2697180"/>
                  <a:pt x="1633491" y="2672027"/>
                </a:cubicBezTo>
                <a:cubicBezTo>
                  <a:pt x="1975281" y="2646874"/>
                  <a:pt x="2244571" y="2686823"/>
                  <a:pt x="2476870" y="2565495"/>
                </a:cubicBezTo>
                <a:cubicBezTo>
                  <a:pt x="2709169" y="2444167"/>
                  <a:pt x="2889682" y="2129009"/>
                  <a:pt x="3027286" y="1944058"/>
                </a:cubicBezTo>
                <a:cubicBezTo>
                  <a:pt x="3027286" y="1944058"/>
                  <a:pt x="3175247" y="1729514"/>
                  <a:pt x="3302493" y="1455786"/>
                </a:cubicBezTo>
                <a:cubicBezTo>
                  <a:pt x="3429739" y="1182058"/>
                  <a:pt x="3659080" y="539906"/>
                  <a:pt x="3790765" y="301689"/>
                </a:cubicBezTo>
                <a:cubicBezTo>
                  <a:pt x="3922450" y="63472"/>
                  <a:pt x="3937247" y="72349"/>
                  <a:pt x="4092606" y="26481"/>
                </a:cubicBezTo>
                <a:cubicBezTo>
                  <a:pt x="4247965" y="-19387"/>
                  <a:pt x="4485442" y="3547"/>
                  <a:pt x="4722920" y="26481"/>
                </a:cubicBez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/>
          <p:cNvSpPr/>
          <p:nvPr/>
        </p:nvSpPr>
        <p:spPr>
          <a:xfrm>
            <a:off x="2067016" y="3076715"/>
            <a:ext cx="5095784" cy="1799379"/>
          </a:xfrm>
          <a:custGeom>
            <a:avLst/>
            <a:gdLst>
              <a:gd name="connsiteX0" fmla="*/ 0 w 4749554"/>
              <a:gd name="connsiteY0" fmla="*/ 1752737 h 1798408"/>
              <a:gd name="connsiteX1" fmla="*/ 355107 w 4749554"/>
              <a:gd name="connsiteY1" fmla="*/ 1797126 h 1798408"/>
              <a:gd name="connsiteX2" fmla="*/ 1065321 w 4749554"/>
              <a:gd name="connsiteY2" fmla="*/ 1708349 h 1798408"/>
              <a:gd name="connsiteX3" fmla="*/ 1473694 w 4749554"/>
              <a:gd name="connsiteY3" fmla="*/ 1353242 h 1798408"/>
              <a:gd name="connsiteX4" fmla="*/ 1828800 w 4749554"/>
              <a:gd name="connsiteY4" fmla="*/ 669662 h 1798408"/>
              <a:gd name="connsiteX5" fmla="*/ 2183907 w 4749554"/>
              <a:gd name="connsiteY5" fmla="*/ 101491 h 1798408"/>
              <a:gd name="connsiteX6" fmla="*/ 3391270 w 4749554"/>
              <a:gd name="connsiteY6" fmla="*/ 3836 h 1798408"/>
              <a:gd name="connsiteX7" fmla="*/ 4057096 w 4749554"/>
              <a:gd name="connsiteY7" fmla="*/ 21592 h 1798408"/>
              <a:gd name="connsiteX8" fmla="*/ 4421080 w 4749554"/>
              <a:gd name="connsiteY8" fmla="*/ 39347 h 1798408"/>
              <a:gd name="connsiteX9" fmla="*/ 4749554 w 4749554"/>
              <a:gd name="connsiteY9" fmla="*/ 48225 h 1798408"/>
              <a:gd name="connsiteX0" fmla="*/ 0 w 5095784"/>
              <a:gd name="connsiteY0" fmla="*/ 1761615 h 1799379"/>
              <a:gd name="connsiteX1" fmla="*/ 701337 w 5095784"/>
              <a:gd name="connsiteY1" fmla="*/ 1797126 h 1799379"/>
              <a:gd name="connsiteX2" fmla="*/ 1411551 w 5095784"/>
              <a:gd name="connsiteY2" fmla="*/ 1708349 h 1799379"/>
              <a:gd name="connsiteX3" fmla="*/ 1819924 w 5095784"/>
              <a:gd name="connsiteY3" fmla="*/ 1353242 h 1799379"/>
              <a:gd name="connsiteX4" fmla="*/ 2175030 w 5095784"/>
              <a:gd name="connsiteY4" fmla="*/ 669662 h 1799379"/>
              <a:gd name="connsiteX5" fmla="*/ 2530137 w 5095784"/>
              <a:gd name="connsiteY5" fmla="*/ 101491 h 1799379"/>
              <a:gd name="connsiteX6" fmla="*/ 3737500 w 5095784"/>
              <a:gd name="connsiteY6" fmla="*/ 3836 h 1799379"/>
              <a:gd name="connsiteX7" fmla="*/ 4403326 w 5095784"/>
              <a:gd name="connsiteY7" fmla="*/ 21592 h 1799379"/>
              <a:gd name="connsiteX8" fmla="*/ 4767310 w 5095784"/>
              <a:gd name="connsiteY8" fmla="*/ 39347 h 1799379"/>
              <a:gd name="connsiteX9" fmla="*/ 5095784 w 5095784"/>
              <a:gd name="connsiteY9" fmla="*/ 48225 h 179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095784" h="1799379">
                <a:moveTo>
                  <a:pt x="0" y="1761615"/>
                </a:moveTo>
                <a:cubicBezTo>
                  <a:pt x="88777" y="1787508"/>
                  <a:pt x="466079" y="1806004"/>
                  <a:pt x="701337" y="1797126"/>
                </a:cubicBezTo>
                <a:cubicBezTo>
                  <a:pt x="936596" y="1788248"/>
                  <a:pt x="1225120" y="1782330"/>
                  <a:pt x="1411551" y="1708349"/>
                </a:cubicBezTo>
                <a:cubicBezTo>
                  <a:pt x="1597982" y="1634368"/>
                  <a:pt x="1692677" y="1526357"/>
                  <a:pt x="1819924" y="1353242"/>
                </a:cubicBezTo>
                <a:cubicBezTo>
                  <a:pt x="1947171" y="1180127"/>
                  <a:pt x="2056661" y="878287"/>
                  <a:pt x="2175030" y="669662"/>
                </a:cubicBezTo>
                <a:cubicBezTo>
                  <a:pt x="2293399" y="461037"/>
                  <a:pt x="2269725" y="212462"/>
                  <a:pt x="2530137" y="101491"/>
                </a:cubicBezTo>
                <a:cubicBezTo>
                  <a:pt x="2790549" y="-9480"/>
                  <a:pt x="3425302" y="17152"/>
                  <a:pt x="3737500" y="3836"/>
                </a:cubicBezTo>
                <a:cubicBezTo>
                  <a:pt x="4049698" y="-9481"/>
                  <a:pt x="4231691" y="15673"/>
                  <a:pt x="4403326" y="21592"/>
                </a:cubicBezTo>
                <a:cubicBezTo>
                  <a:pt x="4574961" y="27510"/>
                  <a:pt x="4651900" y="34908"/>
                  <a:pt x="4767310" y="39347"/>
                </a:cubicBezTo>
                <a:cubicBezTo>
                  <a:pt x="4882720" y="43786"/>
                  <a:pt x="4989252" y="46005"/>
                  <a:pt x="5095784" y="48225"/>
                </a:cubicBez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7391400" y="2944954"/>
            <a:ext cx="1550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0B050"/>
                </a:solidFill>
              </a:rPr>
              <a:t>Partial agonist</a:t>
            </a:r>
            <a:endParaRPr lang="en-US" b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6569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 of agonists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762000" y="1371600"/>
            <a:ext cx="6883400" cy="4787900"/>
            <a:chOff x="762000" y="1371600"/>
            <a:chExt cx="6883400" cy="4787900"/>
          </a:xfrm>
        </p:grpSpPr>
        <p:pic>
          <p:nvPicPr>
            <p:cNvPr id="4" name="Picture 3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2000" y="1371600"/>
              <a:ext cx="6883400" cy="47879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Rectangle 4"/>
            <p:cNvSpPr/>
            <p:nvPr/>
          </p:nvSpPr>
          <p:spPr>
            <a:xfrm>
              <a:off x="2057400" y="1676400"/>
              <a:ext cx="4724400" cy="35814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Freeform 6"/>
          <p:cNvSpPr/>
          <p:nvPr/>
        </p:nvSpPr>
        <p:spPr>
          <a:xfrm>
            <a:off x="2112885" y="2135263"/>
            <a:ext cx="4776187" cy="2709565"/>
          </a:xfrm>
          <a:custGeom>
            <a:avLst/>
            <a:gdLst>
              <a:gd name="connsiteX0" fmla="*/ 0 w 4776187"/>
              <a:gd name="connsiteY0" fmla="*/ 2694189 h 2709565"/>
              <a:gd name="connsiteX1" fmla="*/ 745725 w 4776187"/>
              <a:gd name="connsiteY1" fmla="*/ 2694189 h 2709565"/>
              <a:gd name="connsiteX2" fmla="*/ 1313896 w 4776187"/>
              <a:gd name="connsiteY2" fmla="*/ 2534391 h 2709565"/>
              <a:gd name="connsiteX3" fmla="*/ 1784412 w 4776187"/>
              <a:gd name="connsiteY3" fmla="*/ 1806422 h 2709565"/>
              <a:gd name="connsiteX4" fmla="*/ 2059620 w 4776187"/>
              <a:gd name="connsiteY4" fmla="*/ 1149475 h 2709565"/>
              <a:gd name="connsiteX5" fmla="*/ 2512381 w 4776187"/>
              <a:gd name="connsiteY5" fmla="*/ 323852 h 2709565"/>
              <a:gd name="connsiteX6" fmla="*/ 3036164 w 4776187"/>
              <a:gd name="connsiteY6" fmla="*/ 93032 h 2709565"/>
              <a:gd name="connsiteX7" fmla="*/ 3773010 w 4776187"/>
              <a:gd name="connsiteY7" fmla="*/ 4255 h 2709565"/>
              <a:gd name="connsiteX8" fmla="*/ 4509857 w 4776187"/>
              <a:gd name="connsiteY8" fmla="*/ 13133 h 2709565"/>
              <a:gd name="connsiteX9" fmla="*/ 4776187 w 4776187"/>
              <a:gd name="connsiteY9" fmla="*/ 4255 h 27095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776187" h="2709565">
                <a:moveTo>
                  <a:pt x="0" y="2694189"/>
                </a:moveTo>
                <a:cubicBezTo>
                  <a:pt x="263371" y="2707505"/>
                  <a:pt x="526742" y="2720822"/>
                  <a:pt x="745725" y="2694189"/>
                </a:cubicBezTo>
                <a:cubicBezTo>
                  <a:pt x="964708" y="2667556"/>
                  <a:pt x="1140782" y="2682352"/>
                  <a:pt x="1313896" y="2534391"/>
                </a:cubicBezTo>
                <a:cubicBezTo>
                  <a:pt x="1487011" y="2386430"/>
                  <a:pt x="1660125" y="2037241"/>
                  <a:pt x="1784412" y="1806422"/>
                </a:cubicBezTo>
                <a:cubicBezTo>
                  <a:pt x="1908699" y="1575603"/>
                  <a:pt x="1938292" y="1396570"/>
                  <a:pt x="2059620" y="1149475"/>
                </a:cubicBezTo>
                <a:cubicBezTo>
                  <a:pt x="2180948" y="902380"/>
                  <a:pt x="2349624" y="499926"/>
                  <a:pt x="2512381" y="323852"/>
                </a:cubicBezTo>
                <a:cubicBezTo>
                  <a:pt x="2675138" y="147778"/>
                  <a:pt x="2826059" y="146298"/>
                  <a:pt x="3036164" y="93032"/>
                </a:cubicBezTo>
                <a:cubicBezTo>
                  <a:pt x="3246269" y="39766"/>
                  <a:pt x="3527395" y="17571"/>
                  <a:pt x="3773010" y="4255"/>
                </a:cubicBezTo>
                <a:cubicBezTo>
                  <a:pt x="4018626" y="-9062"/>
                  <a:pt x="4342661" y="13133"/>
                  <a:pt x="4509857" y="13133"/>
                </a:cubicBezTo>
                <a:cubicBezTo>
                  <a:pt x="4677053" y="13133"/>
                  <a:pt x="4726620" y="8694"/>
                  <a:pt x="4776187" y="4255"/>
                </a:cubicBez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0"/>
          <p:cNvSpPr/>
          <p:nvPr/>
        </p:nvSpPr>
        <p:spPr>
          <a:xfrm>
            <a:off x="2121763" y="2139670"/>
            <a:ext cx="4722920" cy="2718565"/>
          </a:xfrm>
          <a:custGeom>
            <a:avLst/>
            <a:gdLst>
              <a:gd name="connsiteX0" fmla="*/ 0 w 4722920"/>
              <a:gd name="connsiteY0" fmla="*/ 2707538 h 2718565"/>
              <a:gd name="connsiteX1" fmla="*/ 426128 w 4722920"/>
              <a:gd name="connsiteY1" fmla="*/ 2716415 h 2718565"/>
              <a:gd name="connsiteX2" fmla="*/ 1633491 w 4722920"/>
              <a:gd name="connsiteY2" fmla="*/ 2672027 h 2718565"/>
              <a:gd name="connsiteX3" fmla="*/ 2476870 w 4722920"/>
              <a:gd name="connsiteY3" fmla="*/ 2565495 h 2718565"/>
              <a:gd name="connsiteX4" fmla="*/ 3027286 w 4722920"/>
              <a:gd name="connsiteY4" fmla="*/ 1944058 h 2718565"/>
              <a:gd name="connsiteX5" fmla="*/ 3302493 w 4722920"/>
              <a:gd name="connsiteY5" fmla="*/ 1455786 h 2718565"/>
              <a:gd name="connsiteX6" fmla="*/ 3790765 w 4722920"/>
              <a:gd name="connsiteY6" fmla="*/ 301689 h 2718565"/>
              <a:gd name="connsiteX7" fmla="*/ 4092606 w 4722920"/>
              <a:gd name="connsiteY7" fmla="*/ 26481 h 2718565"/>
              <a:gd name="connsiteX8" fmla="*/ 4722920 w 4722920"/>
              <a:gd name="connsiteY8" fmla="*/ 26481 h 27185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2920" h="2718565">
                <a:moveTo>
                  <a:pt x="0" y="2707538"/>
                </a:moveTo>
                <a:cubicBezTo>
                  <a:pt x="76940" y="2714935"/>
                  <a:pt x="153880" y="2722333"/>
                  <a:pt x="426128" y="2716415"/>
                </a:cubicBezTo>
                <a:cubicBezTo>
                  <a:pt x="698376" y="2710497"/>
                  <a:pt x="1291701" y="2697180"/>
                  <a:pt x="1633491" y="2672027"/>
                </a:cubicBezTo>
                <a:cubicBezTo>
                  <a:pt x="1975281" y="2646874"/>
                  <a:pt x="2244571" y="2686823"/>
                  <a:pt x="2476870" y="2565495"/>
                </a:cubicBezTo>
                <a:cubicBezTo>
                  <a:pt x="2709169" y="2444167"/>
                  <a:pt x="2889682" y="2129009"/>
                  <a:pt x="3027286" y="1944058"/>
                </a:cubicBezTo>
                <a:cubicBezTo>
                  <a:pt x="3027286" y="1944058"/>
                  <a:pt x="3175247" y="1729514"/>
                  <a:pt x="3302493" y="1455786"/>
                </a:cubicBezTo>
                <a:cubicBezTo>
                  <a:pt x="3429739" y="1182058"/>
                  <a:pt x="3659080" y="539906"/>
                  <a:pt x="3790765" y="301689"/>
                </a:cubicBezTo>
                <a:cubicBezTo>
                  <a:pt x="3922450" y="63472"/>
                  <a:pt x="3937247" y="72349"/>
                  <a:pt x="4092606" y="26481"/>
                </a:cubicBezTo>
                <a:cubicBezTo>
                  <a:pt x="4247965" y="-19387"/>
                  <a:pt x="4485442" y="3547"/>
                  <a:pt x="4722920" y="26481"/>
                </a:cubicBez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/>
          <p:cNvSpPr/>
          <p:nvPr/>
        </p:nvSpPr>
        <p:spPr>
          <a:xfrm>
            <a:off x="2067016" y="3076715"/>
            <a:ext cx="5095784" cy="1799379"/>
          </a:xfrm>
          <a:custGeom>
            <a:avLst/>
            <a:gdLst>
              <a:gd name="connsiteX0" fmla="*/ 0 w 4749554"/>
              <a:gd name="connsiteY0" fmla="*/ 1752737 h 1798408"/>
              <a:gd name="connsiteX1" fmla="*/ 355107 w 4749554"/>
              <a:gd name="connsiteY1" fmla="*/ 1797126 h 1798408"/>
              <a:gd name="connsiteX2" fmla="*/ 1065321 w 4749554"/>
              <a:gd name="connsiteY2" fmla="*/ 1708349 h 1798408"/>
              <a:gd name="connsiteX3" fmla="*/ 1473694 w 4749554"/>
              <a:gd name="connsiteY3" fmla="*/ 1353242 h 1798408"/>
              <a:gd name="connsiteX4" fmla="*/ 1828800 w 4749554"/>
              <a:gd name="connsiteY4" fmla="*/ 669662 h 1798408"/>
              <a:gd name="connsiteX5" fmla="*/ 2183907 w 4749554"/>
              <a:gd name="connsiteY5" fmla="*/ 101491 h 1798408"/>
              <a:gd name="connsiteX6" fmla="*/ 3391270 w 4749554"/>
              <a:gd name="connsiteY6" fmla="*/ 3836 h 1798408"/>
              <a:gd name="connsiteX7" fmla="*/ 4057096 w 4749554"/>
              <a:gd name="connsiteY7" fmla="*/ 21592 h 1798408"/>
              <a:gd name="connsiteX8" fmla="*/ 4421080 w 4749554"/>
              <a:gd name="connsiteY8" fmla="*/ 39347 h 1798408"/>
              <a:gd name="connsiteX9" fmla="*/ 4749554 w 4749554"/>
              <a:gd name="connsiteY9" fmla="*/ 48225 h 1798408"/>
              <a:gd name="connsiteX0" fmla="*/ 0 w 5095784"/>
              <a:gd name="connsiteY0" fmla="*/ 1761615 h 1799379"/>
              <a:gd name="connsiteX1" fmla="*/ 701337 w 5095784"/>
              <a:gd name="connsiteY1" fmla="*/ 1797126 h 1799379"/>
              <a:gd name="connsiteX2" fmla="*/ 1411551 w 5095784"/>
              <a:gd name="connsiteY2" fmla="*/ 1708349 h 1799379"/>
              <a:gd name="connsiteX3" fmla="*/ 1819924 w 5095784"/>
              <a:gd name="connsiteY3" fmla="*/ 1353242 h 1799379"/>
              <a:gd name="connsiteX4" fmla="*/ 2175030 w 5095784"/>
              <a:gd name="connsiteY4" fmla="*/ 669662 h 1799379"/>
              <a:gd name="connsiteX5" fmla="*/ 2530137 w 5095784"/>
              <a:gd name="connsiteY5" fmla="*/ 101491 h 1799379"/>
              <a:gd name="connsiteX6" fmla="*/ 3737500 w 5095784"/>
              <a:gd name="connsiteY6" fmla="*/ 3836 h 1799379"/>
              <a:gd name="connsiteX7" fmla="*/ 4403326 w 5095784"/>
              <a:gd name="connsiteY7" fmla="*/ 21592 h 1799379"/>
              <a:gd name="connsiteX8" fmla="*/ 4767310 w 5095784"/>
              <a:gd name="connsiteY8" fmla="*/ 39347 h 1799379"/>
              <a:gd name="connsiteX9" fmla="*/ 5095784 w 5095784"/>
              <a:gd name="connsiteY9" fmla="*/ 48225 h 179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095784" h="1799379">
                <a:moveTo>
                  <a:pt x="0" y="1761615"/>
                </a:moveTo>
                <a:cubicBezTo>
                  <a:pt x="88777" y="1787508"/>
                  <a:pt x="466079" y="1806004"/>
                  <a:pt x="701337" y="1797126"/>
                </a:cubicBezTo>
                <a:cubicBezTo>
                  <a:pt x="936596" y="1788248"/>
                  <a:pt x="1225120" y="1782330"/>
                  <a:pt x="1411551" y="1708349"/>
                </a:cubicBezTo>
                <a:cubicBezTo>
                  <a:pt x="1597982" y="1634368"/>
                  <a:pt x="1692677" y="1526357"/>
                  <a:pt x="1819924" y="1353242"/>
                </a:cubicBezTo>
                <a:cubicBezTo>
                  <a:pt x="1947171" y="1180127"/>
                  <a:pt x="2056661" y="878287"/>
                  <a:pt x="2175030" y="669662"/>
                </a:cubicBezTo>
                <a:cubicBezTo>
                  <a:pt x="2293399" y="461037"/>
                  <a:pt x="2269725" y="212462"/>
                  <a:pt x="2530137" y="101491"/>
                </a:cubicBezTo>
                <a:cubicBezTo>
                  <a:pt x="2790549" y="-9480"/>
                  <a:pt x="3425302" y="17152"/>
                  <a:pt x="3737500" y="3836"/>
                </a:cubicBezTo>
                <a:cubicBezTo>
                  <a:pt x="4049698" y="-9481"/>
                  <a:pt x="4231691" y="15673"/>
                  <a:pt x="4403326" y="21592"/>
                </a:cubicBezTo>
                <a:cubicBezTo>
                  <a:pt x="4574961" y="27510"/>
                  <a:pt x="4651900" y="34908"/>
                  <a:pt x="4767310" y="39347"/>
                </a:cubicBezTo>
                <a:cubicBezTo>
                  <a:pt x="4882720" y="43786"/>
                  <a:pt x="4989252" y="46005"/>
                  <a:pt x="5095784" y="48225"/>
                </a:cubicBez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/>
          <p:cNvSpPr/>
          <p:nvPr/>
        </p:nvSpPr>
        <p:spPr>
          <a:xfrm>
            <a:off x="2095130" y="4829452"/>
            <a:ext cx="4616388" cy="534338"/>
          </a:xfrm>
          <a:custGeom>
            <a:avLst/>
            <a:gdLst>
              <a:gd name="connsiteX0" fmla="*/ 0 w 4616388"/>
              <a:gd name="connsiteY0" fmla="*/ 0 h 534338"/>
              <a:gd name="connsiteX1" fmla="*/ 97654 w 4616388"/>
              <a:gd name="connsiteY1" fmla="*/ 177554 h 534338"/>
              <a:gd name="connsiteX2" fmla="*/ 239697 w 4616388"/>
              <a:gd name="connsiteY2" fmla="*/ 310719 h 534338"/>
              <a:gd name="connsiteX3" fmla="*/ 630315 w 4616388"/>
              <a:gd name="connsiteY3" fmla="*/ 435006 h 534338"/>
              <a:gd name="connsiteX4" fmla="*/ 1216241 w 4616388"/>
              <a:gd name="connsiteY4" fmla="*/ 523783 h 534338"/>
              <a:gd name="connsiteX5" fmla="*/ 4616388 w 4616388"/>
              <a:gd name="connsiteY5" fmla="*/ 532661 h 534338"/>
              <a:gd name="connsiteX6" fmla="*/ 4616388 w 4616388"/>
              <a:gd name="connsiteY6" fmla="*/ 532661 h 534338"/>
              <a:gd name="connsiteX7" fmla="*/ 4616388 w 4616388"/>
              <a:gd name="connsiteY7" fmla="*/ 532661 h 534338"/>
              <a:gd name="connsiteX8" fmla="*/ 4616388 w 4616388"/>
              <a:gd name="connsiteY8" fmla="*/ 532661 h 534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16388" h="534338">
                <a:moveTo>
                  <a:pt x="0" y="0"/>
                </a:moveTo>
                <a:cubicBezTo>
                  <a:pt x="28852" y="62884"/>
                  <a:pt x="57705" y="125768"/>
                  <a:pt x="97654" y="177554"/>
                </a:cubicBezTo>
                <a:cubicBezTo>
                  <a:pt x="137603" y="229340"/>
                  <a:pt x="150920" y="267810"/>
                  <a:pt x="239697" y="310719"/>
                </a:cubicBezTo>
                <a:cubicBezTo>
                  <a:pt x="328474" y="353628"/>
                  <a:pt x="467558" y="399495"/>
                  <a:pt x="630315" y="435006"/>
                </a:cubicBezTo>
                <a:cubicBezTo>
                  <a:pt x="793072" y="470517"/>
                  <a:pt x="551896" y="507507"/>
                  <a:pt x="1216241" y="523783"/>
                </a:cubicBezTo>
                <a:cubicBezTo>
                  <a:pt x="1880586" y="540059"/>
                  <a:pt x="4616388" y="532661"/>
                  <a:pt x="4616388" y="532661"/>
                </a:cubicBezTo>
                <a:lnTo>
                  <a:pt x="4616388" y="532661"/>
                </a:lnTo>
                <a:lnTo>
                  <a:pt x="4616388" y="532661"/>
                </a:lnTo>
                <a:lnTo>
                  <a:pt x="4616388" y="532661"/>
                </a:lnTo>
              </a:path>
            </a:pathLst>
          </a:custGeom>
          <a:noFill/>
          <a:ln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7086600" y="5179124"/>
            <a:ext cx="16191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6600"/>
                </a:solidFill>
              </a:rPr>
              <a:t>Inverse agonist</a:t>
            </a:r>
            <a:endParaRPr lang="en-US" b="1" dirty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6499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274638"/>
            <a:ext cx="89154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One way to measure antagonist activity: how much agonist required to overcome</a:t>
            </a:r>
            <a:endParaRPr 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0683" y="1905000"/>
            <a:ext cx="6883400" cy="4787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2350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Cell signaling basics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Transmitting information to change physiology</a:t>
            </a:r>
          </a:p>
          <a:p>
            <a:pPr lvl="1"/>
            <a:r>
              <a:rPr lang="en-US" dirty="0" smtClean="0"/>
              <a:t>Allow cell to respond to environmental changes</a:t>
            </a:r>
          </a:p>
          <a:p>
            <a:r>
              <a:rPr lang="en-US" dirty="0" smtClean="0"/>
              <a:t>Information is encoded as chemical reactions</a:t>
            </a:r>
          </a:p>
          <a:p>
            <a:pPr lvl="1"/>
            <a:r>
              <a:rPr lang="en-US" dirty="0" smtClean="0"/>
              <a:t>Proteins and small molecules</a:t>
            </a:r>
          </a:p>
          <a:p>
            <a:pPr lvl="1"/>
            <a:r>
              <a:rPr lang="en-US" dirty="0" smtClean="0"/>
              <a:t>Binding and catalytic activity transmit messages</a:t>
            </a:r>
          </a:p>
          <a:p>
            <a:r>
              <a:rPr lang="en-US" dirty="0" smtClean="0"/>
              <a:t>Trigger appropriate changes in cell behavior</a:t>
            </a:r>
          </a:p>
          <a:p>
            <a:pPr lvl="1"/>
            <a:r>
              <a:rPr lang="en-US" dirty="0" smtClean="0"/>
              <a:t>Transcription</a:t>
            </a:r>
          </a:p>
          <a:p>
            <a:pPr lvl="1"/>
            <a:r>
              <a:rPr lang="en-US" dirty="0" smtClean="0"/>
              <a:t>Enzymatic activity</a:t>
            </a:r>
          </a:p>
        </p:txBody>
      </p:sp>
    </p:spTree>
    <p:extLst>
      <p:ext uri="{BB962C8B-B14F-4D97-AF65-F5344CB8AC3E}">
        <p14:creationId xmlns:p14="http://schemas.microsoft.com/office/powerpoint/2010/main" val="1055177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6200" y="0"/>
            <a:ext cx="9372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Another way to measure antagonist activity: how much required to overcome agonist</a:t>
            </a:r>
            <a:endParaRPr lang="en-US" dirty="0"/>
          </a:p>
        </p:txBody>
      </p:sp>
      <p:pic>
        <p:nvPicPr>
          <p:cNvPr id="4" name="Picture 2" descr="dispalcement curve IHYP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1371600"/>
            <a:ext cx="6931574" cy="4819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6591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ext Box 2"/>
          <p:cNvSpPr txBox="1">
            <a:spLocks noChangeArrowheads="1"/>
          </p:cNvSpPr>
          <p:nvPr/>
        </p:nvSpPr>
        <p:spPr bwMode="auto">
          <a:xfrm>
            <a:off x="2803525" y="2071688"/>
            <a:ext cx="441325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2800" b="1" i="0"/>
              <a:t>R</a:t>
            </a:r>
            <a:endParaRPr lang="en-US" altLang="en-US" i="0"/>
          </a:p>
        </p:txBody>
      </p:sp>
      <p:sp>
        <p:nvSpPr>
          <p:cNvPr id="22531" name="Text Box 3"/>
          <p:cNvSpPr txBox="1">
            <a:spLocks noChangeArrowheads="1"/>
          </p:cNvSpPr>
          <p:nvPr/>
        </p:nvSpPr>
        <p:spPr bwMode="auto">
          <a:xfrm>
            <a:off x="5165725" y="1995488"/>
            <a:ext cx="619125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2800" b="1" i="0"/>
              <a:t>R*</a:t>
            </a:r>
          </a:p>
        </p:txBody>
      </p:sp>
      <p:sp>
        <p:nvSpPr>
          <p:cNvPr id="22532" name="Text Box 4"/>
          <p:cNvSpPr txBox="1">
            <a:spLocks noChangeArrowheads="1"/>
          </p:cNvSpPr>
          <p:nvPr/>
        </p:nvSpPr>
        <p:spPr bwMode="auto">
          <a:xfrm>
            <a:off x="2819400" y="3886200"/>
            <a:ext cx="677863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2800" b="1" i="0"/>
              <a:t>LR</a:t>
            </a:r>
          </a:p>
        </p:txBody>
      </p:sp>
      <p:sp>
        <p:nvSpPr>
          <p:cNvPr id="22533" name="Text Box 5"/>
          <p:cNvSpPr txBox="1">
            <a:spLocks noChangeArrowheads="1"/>
          </p:cNvSpPr>
          <p:nvPr/>
        </p:nvSpPr>
        <p:spPr bwMode="auto">
          <a:xfrm>
            <a:off x="5165725" y="3824288"/>
            <a:ext cx="855663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2800" b="1" i="0"/>
              <a:t>LR*</a:t>
            </a:r>
          </a:p>
        </p:txBody>
      </p:sp>
      <p:sp>
        <p:nvSpPr>
          <p:cNvPr id="22534" name="Line 6"/>
          <p:cNvSpPr>
            <a:spLocks noChangeShapeType="1"/>
          </p:cNvSpPr>
          <p:nvPr/>
        </p:nvSpPr>
        <p:spPr bwMode="auto">
          <a:xfrm>
            <a:off x="3505200" y="4114800"/>
            <a:ext cx="1524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535" name="Line 7"/>
          <p:cNvSpPr>
            <a:spLocks noChangeShapeType="1"/>
          </p:cNvSpPr>
          <p:nvPr/>
        </p:nvSpPr>
        <p:spPr bwMode="auto">
          <a:xfrm>
            <a:off x="3429000" y="2286000"/>
            <a:ext cx="1524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536" name="Line 8"/>
          <p:cNvSpPr>
            <a:spLocks noChangeShapeType="1"/>
          </p:cNvSpPr>
          <p:nvPr/>
        </p:nvSpPr>
        <p:spPr bwMode="auto">
          <a:xfrm>
            <a:off x="3048000" y="2590800"/>
            <a:ext cx="0" cy="121920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537" name="Line 9"/>
          <p:cNvSpPr>
            <a:spLocks noChangeShapeType="1"/>
          </p:cNvSpPr>
          <p:nvPr/>
        </p:nvSpPr>
        <p:spPr bwMode="auto">
          <a:xfrm>
            <a:off x="5410200" y="2514600"/>
            <a:ext cx="0" cy="121920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538" name="Arc 10"/>
          <p:cNvSpPr>
            <a:spLocks/>
          </p:cNvSpPr>
          <p:nvPr/>
        </p:nvSpPr>
        <p:spPr bwMode="auto">
          <a:xfrm>
            <a:off x="2590800" y="2895600"/>
            <a:ext cx="457200" cy="649288"/>
          </a:xfrm>
          <a:custGeom>
            <a:avLst/>
            <a:gdLst>
              <a:gd name="G0" fmla="+- 0 0 0"/>
              <a:gd name="G1" fmla="+- 20466 0 0"/>
              <a:gd name="G2" fmla="+- 21600 0 0"/>
              <a:gd name="T0" fmla="*/ 6905 w 21558"/>
              <a:gd name="T1" fmla="*/ 0 h 20466"/>
              <a:gd name="T2" fmla="*/ 21558 w 21558"/>
              <a:gd name="T3" fmla="*/ 19131 h 20466"/>
              <a:gd name="T4" fmla="*/ 0 w 21558"/>
              <a:gd name="T5" fmla="*/ 20466 h 204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558" h="20466" fill="none" extrusionOk="0">
                <a:moveTo>
                  <a:pt x="6905" y="-1"/>
                </a:moveTo>
                <a:cubicBezTo>
                  <a:pt x="15223" y="2806"/>
                  <a:pt x="21016" y="10368"/>
                  <a:pt x="21558" y="19130"/>
                </a:cubicBezTo>
              </a:path>
              <a:path w="21558" h="20466" stroke="0" extrusionOk="0">
                <a:moveTo>
                  <a:pt x="6905" y="-1"/>
                </a:moveTo>
                <a:cubicBezTo>
                  <a:pt x="15223" y="2806"/>
                  <a:pt x="21016" y="10368"/>
                  <a:pt x="21558" y="19130"/>
                </a:cubicBezTo>
                <a:lnTo>
                  <a:pt x="0" y="20466"/>
                </a:lnTo>
                <a:close/>
              </a:path>
            </a:pathLst>
          </a:custGeom>
          <a:noFill/>
          <a:ln w="571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539" name="Text Box 11"/>
          <p:cNvSpPr txBox="1">
            <a:spLocks noChangeArrowheads="1"/>
          </p:cNvSpPr>
          <p:nvPr/>
        </p:nvSpPr>
        <p:spPr bwMode="auto">
          <a:xfrm>
            <a:off x="2209800" y="2590800"/>
            <a:ext cx="420688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2800" b="1" i="0"/>
              <a:t>L</a:t>
            </a:r>
          </a:p>
        </p:txBody>
      </p:sp>
      <p:sp>
        <p:nvSpPr>
          <p:cNvPr id="22540" name="Arc 12"/>
          <p:cNvSpPr>
            <a:spLocks/>
          </p:cNvSpPr>
          <p:nvPr/>
        </p:nvSpPr>
        <p:spPr bwMode="auto">
          <a:xfrm flipH="1">
            <a:off x="5410200" y="2819400"/>
            <a:ext cx="533400" cy="649288"/>
          </a:xfrm>
          <a:custGeom>
            <a:avLst/>
            <a:gdLst>
              <a:gd name="G0" fmla="+- 0 0 0"/>
              <a:gd name="G1" fmla="+- 20466 0 0"/>
              <a:gd name="G2" fmla="+- 21600 0 0"/>
              <a:gd name="T0" fmla="*/ 6905 w 21600"/>
              <a:gd name="T1" fmla="*/ 0 h 20466"/>
              <a:gd name="T2" fmla="*/ 21600 w 21600"/>
              <a:gd name="T3" fmla="*/ 20466 h 20466"/>
              <a:gd name="T4" fmla="*/ 0 w 21600"/>
              <a:gd name="T5" fmla="*/ 20466 h 204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0466" fill="none" extrusionOk="0">
                <a:moveTo>
                  <a:pt x="6905" y="-1"/>
                </a:moveTo>
                <a:cubicBezTo>
                  <a:pt x="15687" y="2962"/>
                  <a:pt x="21600" y="11197"/>
                  <a:pt x="21600" y="20466"/>
                </a:cubicBezTo>
              </a:path>
              <a:path w="21600" h="20466" stroke="0" extrusionOk="0">
                <a:moveTo>
                  <a:pt x="6905" y="-1"/>
                </a:moveTo>
                <a:cubicBezTo>
                  <a:pt x="15687" y="2962"/>
                  <a:pt x="21600" y="11197"/>
                  <a:pt x="21600" y="20466"/>
                </a:cubicBezTo>
                <a:lnTo>
                  <a:pt x="0" y="20466"/>
                </a:lnTo>
                <a:close/>
              </a:path>
            </a:pathLst>
          </a:custGeom>
          <a:noFill/>
          <a:ln w="571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541" name="Text Box 13"/>
          <p:cNvSpPr txBox="1">
            <a:spLocks noChangeArrowheads="1"/>
          </p:cNvSpPr>
          <p:nvPr/>
        </p:nvSpPr>
        <p:spPr bwMode="auto">
          <a:xfrm>
            <a:off x="5867400" y="2514600"/>
            <a:ext cx="420688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2800" b="1" i="0"/>
              <a:t>L</a:t>
            </a:r>
          </a:p>
        </p:txBody>
      </p:sp>
      <p:grpSp>
        <p:nvGrpSpPr>
          <p:cNvPr id="22574" name="Group 46"/>
          <p:cNvGrpSpPr>
            <a:grpSpLocks/>
          </p:cNvGrpSpPr>
          <p:nvPr/>
        </p:nvGrpSpPr>
        <p:grpSpPr bwMode="auto">
          <a:xfrm>
            <a:off x="-115890" y="3810000"/>
            <a:ext cx="3621094" cy="1698625"/>
            <a:chOff x="-73" y="2400"/>
            <a:chExt cx="2281" cy="1070"/>
          </a:xfrm>
        </p:grpSpPr>
        <p:grpSp>
          <p:nvGrpSpPr>
            <p:cNvPr id="22571" name="Group 43"/>
            <p:cNvGrpSpPr>
              <a:grpSpLocks/>
            </p:cNvGrpSpPr>
            <p:nvPr/>
          </p:nvGrpSpPr>
          <p:grpSpPr bwMode="auto">
            <a:xfrm>
              <a:off x="-73" y="2400"/>
              <a:ext cx="2281" cy="1070"/>
              <a:chOff x="-73" y="2400"/>
              <a:chExt cx="2281" cy="1070"/>
            </a:xfrm>
          </p:grpSpPr>
          <p:sp>
            <p:nvSpPr>
              <p:cNvPr id="22548" name="Oval 20"/>
              <p:cNvSpPr>
                <a:spLocks noChangeArrowheads="1"/>
              </p:cNvSpPr>
              <p:nvPr/>
            </p:nvSpPr>
            <p:spPr bwMode="auto">
              <a:xfrm>
                <a:off x="1680" y="2400"/>
                <a:ext cx="528" cy="432"/>
              </a:xfrm>
              <a:prstGeom prst="ellipse">
                <a:avLst/>
              </a:prstGeom>
              <a:noFill/>
              <a:ln w="76200" cmpd="tri">
                <a:solidFill>
                  <a:srgbClr val="5877A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2549" name="Text Box 21"/>
              <p:cNvSpPr txBox="1">
                <a:spLocks noChangeArrowheads="1"/>
              </p:cNvSpPr>
              <p:nvPr/>
            </p:nvSpPr>
            <p:spPr bwMode="auto">
              <a:xfrm>
                <a:off x="-73" y="3024"/>
                <a:ext cx="1829" cy="44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en-US" sz="2000" i="0" dirty="0" smtClean="0"/>
                  <a:t>Antagonist stabilizes inactive receptor</a:t>
                </a:r>
                <a:endParaRPr lang="en-US" altLang="en-US" sz="2800" i="0" dirty="0"/>
              </a:p>
            </p:txBody>
          </p:sp>
        </p:grpSp>
        <p:sp>
          <p:nvSpPr>
            <p:cNvPr id="22551" name="Line 23"/>
            <p:cNvSpPr>
              <a:spLocks noChangeShapeType="1"/>
            </p:cNvSpPr>
            <p:nvPr/>
          </p:nvSpPr>
          <p:spPr bwMode="auto">
            <a:xfrm flipV="1">
              <a:off x="1152" y="2736"/>
              <a:ext cx="576" cy="288"/>
            </a:xfrm>
            <a:prstGeom prst="line">
              <a:avLst/>
            </a:prstGeom>
            <a:noFill/>
            <a:ln w="9525">
              <a:solidFill>
                <a:srgbClr val="5877A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22577" name="Group 49"/>
          <p:cNvGrpSpPr>
            <a:grpSpLocks/>
          </p:cNvGrpSpPr>
          <p:nvPr/>
        </p:nvGrpSpPr>
        <p:grpSpPr bwMode="auto">
          <a:xfrm>
            <a:off x="5105410" y="3810002"/>
            <a:ext cx="3492504" cy="1255713"/>
            <a:chOff x="3216" y="2400"/>
            <a:chExt cx="2200" cy="791"/>
          </a:xfrm>
        </p:grpSpPr>
        <p:sp>
          <p:nvSpPr>
            <p:cNvPr id="22553" name="Text Box 25"/>
            <p:cNvSpPr txBox="1">
              <a:spLocks noChangeArrowheads="1"/>
            </p:cNvSpPr>
            <p:nvPr/>
          </p:nvSpPr>
          <p:spPr bwMode="auto">
            <a:xfrm>
              <a:off x="4080" y="2784"/>
              <a:ext cx="1336" cy="40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ctr"/>
              <a:r>
                <a:rPr lang="en-US" altLang="en-US" sz="1800" i="0" dirty="0"/>
                <a:t>Agonist </a:t>
              </a:r>
              <a:r>
                <a:rPr lang="en-US" altLang="en-US" sz="1800" i="0" dirty="0" smtClean="0"/>
                <a:t>stabilizes active receptor</a:t>
              </a:r>
              <a:endParaRPr lang="en-US" altLang="en-US" sz="1800" i="0" dirty="0"/>
            </a:p>
          </p:txBody>
        </p:sp>
        <p:grpSp>
          <p:nvGrpSpPr>
            <p:cNvPr id="22576" name="Group 48"/>
            <p:cNvGrpSpPr>
              <a:grpSpLocks/>
            </p:cNvGrpSpPr>
            <p:nvPr/>
          </p:nvGrpSpPr>
          <p:grpSpPr bwMode="auto">
            <a:xfrm>
              <a:off x="3216" y="2400"/>
              <a:ext cx="1056" cy="432"/>
              <a:chOff x="3216" y="2400"/>
              <a:chExt cx="1056" cy="432"/>
            </a:xfrm>
          </p:grpSpPr>
          <p:sp>
            <p:nvSpPr>
              <p:cNvPr id="22552" name="Oval 24"/>
              <p:cNvSpPr>
                <a:spLocks noChangeArrowheads="1"/>
              </p:cNvSpPr>
              <p:nvPr/>
            </p:nvSpPr>
            <p:spPr bwMode="auto">
              <a:xfrm>
                <a:off x="3216" y="2400"/>
                <a:ext cx="576" cy="384"/>
              </a:xfrm>
              <a:prstGeom prst="ellipse">
                <a:avLst/>
              </a:prstGeom>
              <a:noFill/>
              <a:ln w="76200" cmpd="tri">
                <a:solidFill>
                  <a:srgbClr val="8A2ED8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2555" name="Line 27"/>
              <p:cNvSpPr>
                <a:spLocks noChangeShapeType="1"/>
              </p:cNvSpPr>
              <p:nvPr/>
            </p:nvSpPr>
            <p:spPr bwMode="auto">
              <a:xfrm>
                <a:off x="3744" y="2640"/>
                <a:ext cx="528" cy="192"/>
              </a:xfrm>
              <a:prstGeom prst="line">
                <a:avLst/>
              </a:prstGeom>
              <a:noFill/>
              <a:ln w="9525">
                <a:solidFill>
                  <a:srgbClr val="8A2ED8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</p:grpSp>
      <p:grpSp>
        <p:nvGrpSpPr>
          <p:cNvPr id="22575" name="Group 47"/>
          <p:cNvGrpSpPr>
            <a:grpSpLocks/>
          </p:cNvGrpSpPr>
          <p:nvPr/>
        </p:nvGrpSpPr>
        <p:grpSpPr bwMode="auto">
          <a:xfrm>
            <a:off x="3429000" y="4419600"/>
            <a:ext cx="2362200" cy="1295400"/>
            <a:chOff x="2160" y="2784"/>
            <a:chExt cx="1488" cy="816"/>
          </a:xfrm>
        </p:grpSpPr>
        <p:grpSp>
          <p:nvGrpSpPr>
            <p:cNvPr id="22572" name="Group 44"/>
            <p:cNvGrpSpPr>
              <a:grpSpLocks/>
            </p:cNvGrpSpPr>
            <p:nvPr/>
          </p:nvGrpSpPr>
          <p:grpSpPr bwMode="auto">
            <a:xfrm>
              <a:off x="2352" y="3072"/>
              <a:ext cx="1296" cy="528"/>
              <a:chOff x="2352" y="3072"/>
              <a:chExt cx="1296" cy="528"/>
            </a:xfrm>
          </p:grpSpPr>
          <p:sp>
            <p:nvSpPr>
              <p:cNvPr id="22556" name="Text Box 28"/>
              <p:cNvSpPr txBox="1">
                <a:spLocks noChangeArrowheads="1"/>
              </p:cNvSpPr>
              <p:nvPr/>
            </p:nvSpPr>
            <p:spPr bwMode="auto">
              <a:xfrm>
                <a:off x="2448" y="3120"/>
                <a:ext cx="1173" cy="44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en-US" sz="2000" i="0"/>
                  <a:t>Partial agonist</a:t>
                </a:r>
              </a:p>
              <a:p>
                <a:pPr algn="ctr"/>
                <a:r>
                  <a:rPr lang="en-US" altLang="en-US" sz="2000" i="0"/>
                  <a:t>likes either form</a:t>
                </a:r>
              </a:p>
            </p:txBody>
          </p:sp>
          <p:sp>
            <p:nvSpPr>
              <p:cNvPr id="22557" name="Rectangle 29"/>
              <p:cNvSpPr>
                <a:spLocks noChangeArrowheads="1"/>
              </p:cNvSpPr>
              <p:nvPr/>
            </p:nvSpPr>
            <p:spPr bwMode="auto">
              <a:xfrm>
                <a:off x="2352" y="3072"/>
                <a:ext cx="1296" cy="528"/>
              </a:xfrm>
              <a:prstGeom prst="rect">
                <a:avLst/>
              </a:prstGeom>
              <a:noFill/>
              <a:ln w="57150">
                <a:solidFill>
                  <a:srgbClr val="4C67FF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22558" name="Line 30"/>
            <p:cNvSpPr>
              <a:spLocks noChangeShapeType="1"/>
            </p:cNvSpPr>
            <p:nvPr/>
          </p:nvSpPr>
          <p:spPr bwMode="auto">
            <a:xfrm>
              <a:off x="2160" y="2784"/>
              <a:ext cx="192" cy="288"/>
            </a:xfrm>
            <a:prstGeom prst="line">
              <a:avLst/>
            </a:prstGeom>
            <a:noFill/>
            <a:ln w="9525">
              <a:solidFill>
                <a:srgbClr val="4C67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559" name="Line 31"/>
            <p:cNvSpPr>
              <a:spLocks noChangeShapeType="1"/>
            </p:cNvSpPr>
            <p:nvPr/>
          </p:nvSpPr>
          <p:spPr bwMode="auto">
            <a:xfrm flipH="1">
              <a:off x="3408" y="2784"/>
              <a:ext cx="144" cy="288"/>
            </a:xfrm>
            <a:prstGeom prst="line">
              <a:avLst/>
            </a:prstGeom>
            <a:noFill/>
            <a:ln w="9525">
              <a:solidFill>
                <a:srgbClr val="4C67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22561" name="Text Box 33"/>
          <p:cNvSpPr txBox="1">
            <a:spLocks noChangeArrowheads="1"/>
          </p:cNvSpPr>
          <p:nvPr/>
        </p:nvSpPr>
        <p:spPr bwMode="auto">
          <a:xfrm>
            <a:off x="2590800" y="1371600"/>
            <a:ext cx="31242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en-US" dirty="0" smtClean="0"/>
              <a:t>Basal activity:</a:t>
            </a:r>
          </a:p>
          <a:p>
            <a:pPr algn="ctr"/>
            <a:r>
              <a:rPr lang="en-US" altLang="en-US" dirty="0" smtClean="0"/>
              <a:t>spontaneous activation</a:t>
            </a:r>
            <a:endParaRPr lang="en-US" altLang="en-US" dirty="0"/>
          </a:p>
        </p:txBody>
      </p:sp>
      <p:sp>
        <p:nvSpPr>
          <p:cNvPr id="22562" name="Text Box 34"/>
          <p:cNvSpPr txBox="1">
            <a:spLocks noChangeArrowheads="1"/>
          </p:cNvSpPr>
          <p:nvPr/>
        </p:nvSpPr>
        <p:spPr bwMode="auto">
          <a:xfrm>
            <a:off x="7908925" y="6232525"/>
            <a:ext cx="5905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b="1" i="0"/>
              <a:t>3-9</a:t>
            </a:r>
          </a:p>
        </p:txBody>
      </p:sp>
      <p:grpSp>
        <p:nvGrpSpPr>
          <p:cNvPr id="22569" name="Group 41"/>
          <p:cNvGrpSpPr>
            <a:grpSpLocks/>
          </p:cNvGrpSpPr>
          <p:nvPr/>
        </p:nvGrpSpPr>
        <p:grpSpPr bwMode="auto">
          <a:xfrm>
            <a:off x="1489074" y="4572001"/>
            <a:ext cx="3006730" cy="2170113"/>
            <a:chOff x="938" y="2880"/>
            <a:chExt cx="1894" cy="1367"/>
          </a:xfrm>
        </p:grpSpPr>
        <p:sp>
          <p:nvSpPr>
            <p:cNvPr id="22564" name="Line 36"/>
            <p:cNvSpPr>
              <a:spLocks noChangeShapeType="1"/>
            </p:cNvSpPr>
            <p:nvPr/>
          </p:nvSpPr>
          <p:spPr bwMode="auto">
            <a:xfrm>
              <a:off x="1920" y="2880"/>
              <a:ext cx="0" cy="768"/>
            </a:xfrm>
            <a:prstGeom prst="line">
              <a:avLst/>
            </a:prstGeom>
            <a:noFill/>
            <a:ln w="57150">
              <a:solidFill>
                <a:schemeClr val="tx1"/>
              </a:solidFill>
              <a:prstDash val="dash"/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566" name="Text Box 38"/>
            <p:cNvSpPr txBox="1">
              <a:spLocks noChangeArrowheads="1"/>
            </p:cNvSpPr>
            <p:nvPr/>
          </p:nvSpPr>
          <p:spPr bwMode="auto">
            <a:xfrm>
              <a:off x="1728" y="3648"/>
              <a:ext cx="507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en-US" sz="2800" b="1" i="0"/>
                <a:t>LR</a:t>
              </a:r>
              <a:r>
                <a:rPr lang="en-US" altLang="en-US" sz="2000" b="1" i="0"/>
                <a:t>o</a:t>
              </a:r>
              <a:endParaRPr lang="en-US" altLang="en-US" sz="2800" b="1" i="0"/>
            </a:p>
          </p:txBody>
        </p:sp>
        <p:sp>
          <p:nvSpPr>
            <p:cNvPr id="22568" name="Text Box 40"/>
            <p:cNvSpPr txBox="1">
              <a:spLocks noChangeArrowheads="1"/>
            </p:cNvSpPr>
            <p:nvPr/>
          </p:nvSpPr>
          <p:spPr bwMode="auto">
            <a:xfrm>
              <a:off x="938" y="3840"/>
              <a:ext cx="1894" cy="40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ctr"/>
              <a:r>
                <a:rPr lang="en-US" altLang="en-US" dirty="0" smtClean="0">
                  <a:solidFill>
                    <a:schemeClr val="accent2"/>
                  </a:solidFill>
                </a:rPr>
                <a:t>inverse agonist permanently disables receptor</a:t>
              </a:r>
              <a:endParaRPr lang="en-US" altLang="en-US" dirty="0">
                <a:solidFill>
                  <a:schemeClr val="accent2"/>
                </a:solidFill>
              </a:endParaRPr>
            </a:p>
          </p:txBody>
        </p:sp>
      </p:grp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Receptor kinetics explain agonists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211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61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914400"/>
            <a:ext cx="6858000" cy="502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76200"/>
            <a:ext cx="8991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Spare receptors: biological response does not require maximal ligand binding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600200" y="6356866"/>
            <a:ext cx="59049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Controls how easy it is to inactivate or desensitize the system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5799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4000" cy="1143000"/>
          </a:xfrm>
        </p:spPr>
        <p:txBody>
          <a:bodyPr>
            <a:noAutofit/>
          </a:bodyPr>
          <a:lstStyle/>
          <a:p>
            <a:r>
              <a:rPr lang="en-US" sz="3600" dirty="0" smtClean="0"/>
              <a:t>Receptors can be inactivated after responses – prevent repeated or continued signaling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76400"/>
            <a:ext cx="9144000" cy="3594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utoShape 6"/>
          <p:cNvSpPr>
            <a:spLocks/>
          </p:cNvSpPr>
          <p:nvPr/>
        </p:nvSpPr>
        <p:spPr bwMode="auto">
          <a:xfrm rot="5386619">
            <a:off x="5981700" y="3165475"/>
            <a:ext cx="381000" cy="4572000"/>
          </a:xfrm>
          <a:prstGeom prst="rightBrace">
            <a:avLst>
              <a:gd name="adj1" fmla="val 100000"/>
              <a:gd name="adj2" fmla="val 50000"/>
            </a:avLst>
          </a:prstGeom>
          <a:noFill/>
          <a:ln w="38100">
            <a:solidFill>
              <a:srgbClr val="00956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Text Box 7"/>
          <p:cNvSpPr txBox="1">
            <a:spLocks noChangeArrowheads="1"/>
          </p:cNvSpPr>
          <p:nvPr/>
        </p:nvSpPr>
        <p:spPr bwMode="auto">
          <a:xfrm>
            <a:off x="4152899" y="5791200"/>
            <a:ext cx="4038601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altLang="en-US" dirty="0" smtClean="0"/>
              <a:t>Desensitization:</a:t>
            </a:r>
          </a:p>
          <a:p>
            <a:pPr algn="ctr"/>
            <a:r>
              <a:rPr lang="en-US" altLang="en-US" dirty="0" smtClean="0"/>
              <a:t>Receptor stays at cell surface but cannot respond to signal</a:t>
            </a:r>
            <a:endParaRPr lang="en-US" altLang="en-US" dirty="0"/>
          </a:p>
        </p:txBody>
      </p:sp>
      <p:sp>
        <p:nvSpPr>
          <p:cNvPr id="6" name="AutoShape 8"/>
          <p:cNvSpPr>
            <a:spLocks/>
          </p:cNvSpPr>
          <p:nvPr/>
        </p:nvSpPr>
        <p:spPr bwMode="auto">
          <a:xfrm rot="5386619">
            <a:off x="1674813" y="3886200"/>
            <a:ext cx="381000" cy="3124200"/>
          </a:xfrm>
          <a:prstGeom prst="rightBrace">
            <a:avLst>
              <a:gd name="adj1" fmla="val 68333"/>
              <a:gd name="adj2" fmla="val 50000"/>
            </a:avLst>
          </a:prstGeom>
          <a:noFill/>
          <a:ln w="38100">
            <a:solidFill>
              <a:srgbClr val="00956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Rectangle 9"/>
          <p:cNvSpPr>
            <a:spLocks noChangeArrowheads="1"/>
          </p:cNvSpPr>
          <p:nvPr/>
        </p:nvSpPr>
        <p:spPr bwMode="auto">
          <a:xfrm>
            <a:off x="478683" y="5836078"/>
            <a:ext cx="277326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en-US" dirty="0" smtClean="0"/>
              <a:t>Down-regulation:</a:t>
            </a:r>
          </a:p>
          <a:p>
            <a:pPr algn="ctr"/>
            <a:r>
              <a:rPr lang="en-US" altLang="en-US" dirty="0" smtClean="0"/>
              <a:t>Receptor leaves cell surface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16040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Desensitization and receptor recycling: example of </a:t>
            </a:r>
            <a:r>
              <a:rPr lang="el-GR" dirty="0" smtClean="0"/>
              <a:t>β</a:t>
            </a:r>
            <a:r>
              <a:rPr lang="en-US" dirty="0" smtClean="0"/>
              <a:t>-adrenergic receptors</a:t>
            </a:r>
            <a:endParaRPr lang="en-US" dirty="0"/>
          </a:p>
        </p:txBody>
      </p:sp>
      <p:pic>
        <p:nvPicPr>
          <p:cNvPr id="3" name="Picture 2" descr="bAR intern-retur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1752600"/>
            <a:ext cx="6096000" cy="396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2434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Techniques to manipulate protein expression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NEED TO KNOW</a:t>
            </a:r>
          </a:p>
          <a:p>
            <a:r>
              <a:rPr lang="en-US" dirty="0" smtClean="0"/>
              <a:t>Will be used in homework and exam questions</a:t>
            </a:r>
          </a:p>
          <a:p>
            <a:r>
              <a:rPr lang="en-US" dirty="0" smtClean="0"/>
              <a:t>Be sure you understand these – ask for help if you need it</a:t>
            </a:r>
          </a:p>
          <a:p>
            <a:endParaRPr lang="en-US" dirty="0"/>
          </a:p>
          <a:p>
            <a:r>
              <a:rPr lang="en-US" dirty="0" smtClean="0"/>
              <a:t>Common techniques in experimental biology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7916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Delivering DNA/RNA to cells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Methods</a:t>
            </a:r>
          </a:p>
          <a:p>
            <a:pPr lvl="1"/>
            <a:r>
              <a:rPr lang="en-US" dirty="0" smtClean="0"/>
              <a:t>Transfection</a:t>
            </a:r>
          </a:p>
          <a:p>
            <a:pPr lvl="2"/>
            <a:r>
              <a:rPr lang="en-US" dirty="0" smtClean="0"/>
              <a:t>Transient</a:t>
            </a:r>
          </a:p>
          <a:p>
            <a:pPr lvl="2"/>
            <a:r>
              <a:rPr lang="en-US" dirty="0" smtClean="0"/>
              <a:t>Stable</a:t>
            </a:r>
          </a:p>
          <a:p>
            <a:pPr lvl="1"/>
            <a:r>
              <a:rPr lang="en-US" dirty="0" smtClean="0"/>
              <a:t>Viral infection</a:t>
            </a:r>
          </a:p>
          <a:p>
            <a:pPr lvl="1"/>
            <a:endParaRPr lang="en-US" dirty="0"/>
          </a:p>
          <a:p>
            <a:r>
              <a:rPr lang="en-US" dirty="0" smtClean="0"/>
              <a:t>Experimental techniques</a:t>
            </a:r>
          </a:p>
          <a:p>
            <a:pPr lvl="1"/>
            <a:r>
              <a:rPr lang="en-US" dirty="0" err="1" smtClean="0"/>
              <a:t>RNAi</a:t>
            </a:r>
            <a:r>
              <a:rPr lang="en-US" dirty="0" smtClean="0"/>
              <a:t> knockdown</a:t>
            </a:r>
          </a:p>
          <a:p>
            <a:pPr lvl="1"/>
            <a:r>
              <a:rPr lang="en-US" dirty="0" smtClean="0"/>
              <a:t>Overexpression</a:t>
            </a:r>
          </a:p>
        </p:txBody>
      </p:sp>
    </p:spTree>
    <p:extLst>
      <p:ext uri="{BB962C8B-B14F-4D97-AF65-F5344CB8AC3E}">
        <p14:creationId xmlns:p14="http://schemas.microsoft.com/office/powerpoint/2010/main" val="2685589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28600"/>
            <a:ext cx="8229600" cy="1143000"/>
          </a:xfrm>
        </p:spPr>
        <p:txBody>
          <a:bodyPr/>
          <a:lstStyle/>
          <a:p>
            <a:r>
              <a:rPr lang="en-US" dirty="0" err="1" smtClean="0"/>
              <a:t>RNAi</a:t>
            </a:r>
            <a:r>
              <a:rPr lang="en-US" dirty="0" smtClean="0"/>
              <a:t> knockdown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29600" cy="5867400"/>
          </a:xfrm>
        </p:spPr>
        <p:txBody>
          <a:bodyPr/>
          <a:lstStyle/>
          <a:p>
            <a:r>
              <a:rPr lang="en-US" dirty="0" smtClean="0"/>
              <a:t>Small RNAs that are complementary to the mRNA you want to knock down</a:t>
            </a:r>
          </a:p>
          <a:p>
            <a:pPr lvl="1"/>
            <a:r>
              <a:rPr lang="en-US" dirty="0" smtClean="0"/>
              <a:t>Binding creates </a:t>
            </a:r>
            <a:r>
              <a:rPr lang="en-US" dirty="0" err="1" smtClean="0"/>
              <a:t>dsRNA</a:t>
            </a:r>
            <a:endParaRPr lang="en-US" dirty="0" smtClean="0"/>
          </a:p>
          <a:p>
            <a:pPr lvl="1"/>
            <a:r>
              <a:rPr lang="en-US" dirty="0" smtClean="0"/>
              <a:t>Cell destroys </a:t>
            </a:r>
            <a:r>
              <a:rPr lang="en-US" dirty="0" err="1" smtClean="0"/>
              <a:t>dsRNA</a:t>
            </a:r>
            <a:r>
              <a:rPr lang="en-US" dirty="0" smtClean="0"/>
              <a:t>, knocking down your mRNA</a:t>
            </a:r>
          </a:p>
          <a:p>
            <a:r>
              <a:rPr lang="en-US" dirty="0" smtClean="0"/>
              <a:t>2 main types</a:t>
            </a:r>
          </a:p>
          <a:p>
            <a:pPr lvl="1"/>
            <a:r>
              <a:rPr lang="en-US" dirty="0" err="1" smtClean="0"/>
              <a:t>siRNA</a:t>
            </a:r>
            <a:r>
              <a:rPr lang="en-US" dirty="0" smtClean="0"/>
              <a:t> – transient transfection</a:t>
            </a:r>
          </a:p>
          <a:p>
            <a:pPr lvl="1"/>
            <a:r>
              <a:rPr lang="en-US" dirty="0" err="1" smtClean="0"/>
              <a:t>shRNA</a:t>
            </a:r>
            <a:r>
              <a:rPr lang="en-US" dirty="0" smtClean="0"/>
              <a:t> – stable, integrated in host genome</a:t>
            </a:r>
          </a:p>
          <a:p>
            <a:r>
              <a:rPr lang="en-US" dirty="0" smtClean="0"/>
              <a:t>Key points</a:t>
            </a:r>
          </a:p>
          <a:p>
            <a:pPr lvl="1"/>
            <a:r>
              <a:rPr lang="en-US" dirty="0" smtClean="0"/>
              <a:t>Knockdown efficiency is variable</a:t>
            </a:r>
          </a:p>
          <a:p>
            <a:pPr lvl="1"/>
            <a:r>
              <a:rPr lang="en-US" dirty="0" smtClean="0"/>
              <a:t>Highly sequence specific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4745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Overexpression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600200"/>
            <a:ext cx="8839200" cy="4525963"/>
          </a:xfrm>
        </p:spPr>
        <p:txBody>
          <a:bodyPr/>
          <a:lstStyle/>
          <a:p>
            <a:r>
              <a:rPr lang="en-US" dirty="0" smtClean="0"/>
              <a:t>Transfect copies of your gene of interest</a:t>
            </a:r>
          </a:p>
          <a:p>
            <a:pPr lvl="1"/>
            <a:r>
              <a:rPr lang="en-US" dirty="0" smtClean="0"/>
              <a:t>Transient – put mRNA straight in</a:t>
            </a:r>
          </a:p>
          <a:p>
            <a:pPr lvl="1"/>
            <a:r>
              <a:rPr lang="en-US" dirty="0" smtClean="0"/>
              <a:t>Stable – get extra copies to integrate into host genome</a:t>
            </a:r>
          </a:p>
          <a:p>
            <a:r>
              <a:rPr lang="en-US" dirty="0" smtClean="0"/>
              <a:t>Can do different kinds</a:t>
            </a:r>
          </a:p>
          <a:p>
            <a:pPr lvl="1"/>
            <a:r>
              <a:rPr lang="en-US" dirty="0"/>
              <a:t>E</a:t>
            </a:r>
            <a:r>
              <a:rPr lang="en-US" dirty="0" smtClean="0"/>
              <a:t>ndogenous protein</a:t>
            </a:r>
          </a:p>
          <a:p>
            <a:pPr lvl="1"/>
            <a:r>
              <a:rPr lang="en-US" dirty="0" smtClean="0"/>
              <a:t>Mutant protein – non-functional or hyperactive</a:t>
            </a:r>
          </a:p>
          <a:p>
            <a:pPr lvl="1"/>
            <a:r>
              <a:rPr lang="en-US" dirty="0" smtClean="0"/>
              <a:t>Fusion protein – GFP-tagged, for example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1368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Mouse models to know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Transgenic – overexpress a protein</a:t>
            </a:r>
          </a:p>
          <a:p>
            <a:r>
              <a:rPr lang="en-US" dirty="0" smtClean="0"/>
              <a:t>Knockout – remove part of the gene of interest to make a nonfunctional protein</a:t>
            </a:r>
          </a:p>
          <a:p>
            <a:r>
              <a:rPr lang="en-US" dirty="0" smtClean="0"/>
              <a:t>Knock-in – replace part of the gene of interest to modify protein function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2293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28600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Types of cell-cell communication</a:t>
            </a:r>
            <a:endParaRPr lang="en-US" dirty="0"/>
          </a:p>
        </p:txBody>
      </p:sp>
      <p:pic>
        <p:nvPicPr>
          <p:cNvPr id="4" name="Picture 2" descr="~AUT000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3" t="49573" r="39999" b="13675"/>
          <a:stretch>
            <a:fillRect/>
          </a:stretch>
        </p:blipFill>
        <p:spPr bwMode="auto">
          <a:xfrm>
            <a:off x="1066800" y="601931"/>
            <a:ext cx="7130321" cy="62560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87407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Transgenic mice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600200"/>
            <a:ext cx="9144000" cy="4525963"/>
          </a:xfrm>
        </p:spPr>
        <p:txBody>
          <a:bodyPr/>
          <a:lstStyle/>
          <a:p>
            <a:r>
              <a:rPr lang="en-US" dirty="0" smtClean="0"/>
              <a:t>Inject DNA into zygotes, screen for gene of interest</a:t>
            </a:r>
          </a:p>
          <a:p>
            <a:r>
              <a:rPr lang="en-US" dirty="0" smtClean="0"/>
              <a:t>Key points</a:t>
            </a:r>
          </a:p>
          <a:p>
            <a:pPr lvl="1"/>
            <a:r>
              <a:rPr lang="en-US" dirty="0" smtClean="0"/>
              <a:t>Endogenous gene is still expressed!</a:t>
            </a:r>
          </a:p>
          <a:p>
            <a:pPr lvl="1"/>
            <a:r>
              <a:rPr lang="en-US" dirty="0" smtClean="0"/>
              <a:t>Integrates randomly into the genome – could disrupt other genes</a:t>
            </a:r>
          </a:p>
          <a:p>
            <a:pPr lvl="1"/>
            <a:r>
              <a:rPr lang="en-US" dirty="0" smtClean="0"/>
              <a:t>Often integrate as multiple copies – gene dosage effects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1973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Knock-in and knockout mice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Homologous recombination to replace endogenous gene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533400" y="3200400"/>
            <a:ext cx="81534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3581400" y="2895600"/>
            <a:ext cx="1905000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2514600" y="4114800"/>
            <a:ext cx="40386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3543300" y="3810000"/>
            <a:ext cx="1905000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4610100" y="3810000"/>
            <a:ext cx="419100" cy="609600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Multiply 13"/>
          <p:cNvSpPr/>
          <p:nvPr/>
        </p:nvSpPr>
        <p:spPr>
          <a:xfrm>
            <a:off x="2514600" y="3006436"/>
            <a:ext cx="381000" cy="1295400"/>
          </a:xfrm>
          <a:prstGeom prst="mathMultiply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Multiply 14"/>
          <p:cNvSpPr/>
          <p:nvPr/>
        </p:nvSpPr>
        <p:spPr>
          <a:xfrm>
            <a:off x="6168736" y="3006436"/>
            <a:ext cx="381000" cy="1295400"/>
          </a:xfrm>
          <a:prstGeom prst="mathMultiply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533400" y="5791200"/>
            <a:ext cx="81534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2514600" y="5791200"/>
            <a:ext cx="40386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3581400" y="5486400"/>
            <a:ext cx="1905000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4648200" y="5486400"/>
            <a:ext cx="419100" cy="609600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32164" y="2895600"/>
            <a:ext cx="838200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7048500" y="2895600"/>
            <a:ext cx="838200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32164" y="5486400"/>
            <a:ext cx="838200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7048500" y="5486400"/>
            <a:ext cx="838200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670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21" grpId="0" animBg="1"/>
      <p:bldP spid="22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Cre</a:t>
            </a:r>
            <a:r>
              <a:rPr lang="en-US" dirty="0" smtClean="0"/>
              <a:t>-lox system – method for inducible and tissue-specific knockout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71500" y="3886200"/>
            <a:ext cx="81534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3619500" y="3581400"/>
            <a:ext cx="1905000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>
            <a:off x="2590800" y="2625436"/>
            <a:ext cx="40386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3619500" y="2320636"/>
            <a:ext cx="1905000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Multiply 8"/>
          <p:cNvSpPr/>
          <p:nvPr/>
        </p:nvSpPr>
        <p:spPr>
          <a:xfrm>
            <a:off x="2514600" y="2701636"/>
            <a:ext cx="381000" cy="1295400"/>
          </a:xfrm>
          <a:prstGeom prst="mathMultiply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Multiply 9"/>
          <p:cNvSpPr/>
          <p:nvPr/>
        </p:nvSpPr>
        <p:spPr>
          <a:xfrm>
            <a:off x="6168736" y="2701636"/>
            <a:ext cx="381000" cy="1295400"/>
          </a:xfrm>
          <a:prstGeom prst="mathMultiply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533400" y="5486400"/>
            <a:ext cx="81534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2514600" y="5486400"/>
            <a:ext cx="40386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3581400" y="5181600"/>
            <a:ext cx="1905000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70264" y="3581400"/>
            <a:ext cx="838200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7086600" y="3581400"/>
            <a:ext cx="838200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1032164" y="5181600"/>
            <a:ext cx="838200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7048500" y="5181600"/>
            <a:ext cx="838200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lowchart: Merge 18"/>
          <p:cNvSpPr/>
          <p:nvPr/>
        </p:nvSpPr>
        <p:spPr>
          <a:xfrm>
            <a:off x="2996045" y="2320636"/>
            <a:ext cx="381000" cy="685800"/>
          </a:xfrm>
          <a:prstGeom prst="flowChartMerge">
            <a:avLst/>
          </a:prstGeom>
          <a:solidFill>
            <a:schemeClr val="accent4"/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lowchart: Merge 19"/>
          <p:cNvSpPr/>
          <p:nvPr/>
        </p:nvSpPr>
        <p:spPr>
          <a:xfrm>
            <a:off x="5715000" y="2320636"/>
            <a:ext cx="381000" cy="685800"/>
          </a:xfrm>
          <a:prstGeom prst="flowChartMerge">
            <a:avLst/>
          </a:prstGeom>
          <a:solidFill>
            <a:schemeClr val="accent4"/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lowchart: Merge 20"/>
          <p:cNvSpPr/>
          <p:nvPr/>
        </p:nvSpPr>
        <p:spPr>
          <a:xfrm>
            <a:off x="2881745" y="5181600"/>
            <a:ext cx="381000" cy="685800"/>
          </a:xfrm>
          <a:prstGeom prst="flowChartMerge">
            <a:avLst/>
          </a:prstGeom>
          <a:solidFill>
            <a:schemeClr val="accent4"/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lowchart: Merge 21"/>
          <p:cNvSpPr/>
          <p:nvPr/>
        </p:nvSpPr>
        <p:spPr>
          <a:xfrm>
            <a:off x="5659581" y="5181600"/>
            <a:ext cx="381000" cy="685800"/>
          </a:xfrm>
          <a:prstGeom prst="flowChartMerge">
            <a:avLst/>
          </a:prstGeom>
          <a:solidFill>
            <a:schemeClr val="accent4"/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2824779" y="1694949"/>
            <a:ext cx="7235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 smtClean="0"/>
              <a:t>loxP</a:t>
            </a:r>
            <a:endParaRPr lang="en-US" sz="2400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5543734" y="1694948"/>
            <a:ext cx="7235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 smtClean="0"/>
              <a:t>loxP</a:t>
            </a:r>
            <a:endParaRPr lang="en-US" sz="2400" b="1" dirty="0"/>
          </a:p>
        </p:txBody>
      </p:sp>
      <p:sp>
        <p:nvSpPr>
          <p:cNvPr id="25" name="TextBox 24"/>
          <p:cNvSpPr txBox="1"/>
          <p:nvPr/>
        </p:nvSpPr>
        <p:spPr>
          <a:xfrm>
            <a:off x="3514101" y="6044678"/>
            <a:ext cx="2039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err="1" smtClean="0"/>
              <a:t>Floxed</a:t>
            </a:r>
            <a:r>
              <a:rPr lang="en-US" sz="2800" b="1" dirty="0" smtClean="0"/>
              <a:t> allele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983800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7" grpId="0" animBg="1"/>
      <p:bldP spid="18" grpId="0" animBg="1"/>
      <p:bldP spid="21" grpId="0" animBg="1"/>
      <p:bldP spid="22" grpId="0" animBg="1"/>
      <p:bldP spid="25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Cre</a:t>
            </a:r>
            <a:r>
              <a:rPr lang="en-US" dirty="0"/>
              <a:t> </a:t>
            </a:r>
            <a:r>
              <a:rPr lang="en-US" dirty="0" smtClean="0"/>
              <a:t>deletes anything between </a:t>
            </a:r>
            <a:r>
              <a:rPr lang="en-US" dirty="0" err="1" smtClean="0"/>
              <a:t>loxP</a:t>
            </a:r>
            <a:r>
              <a:rPr lang="en-US" dirty="0" smtClean="0"/>
              <a:t> sites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19545" y="4648200"/>
            <a:ext cx="81534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2500745" y="4648200"/>
            <a:ext cx="40386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3567545" y="4343400"/>
            <a:ext cx="1905000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18309" y="4343400"/>
            <a:ext cx="838200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034645" y="4343400"/>
            <a:ext cx="838200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lowchart: Merge 8"/>
          <p:cNvSpPr/>
          <p:nvPr/>
        </p:nvSpPr>
        <p:spPr>
          <a:xfrm>
            <a:off x="2867890" y="4343400"/>
            <a:ext cx="381000" cy="685800"/>
          </a:xfrm>
          <a:prstGeom prst="flowChartMerge">
            <a:avLst/>
          </a:prstGeom>
          <a:solidFill>
            <a:schemeClr val="accent4"/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lowchart: Merge 9"/>
          <p:cNvSpPr/>
          <p:nvPr/>
        </p:nvSpPr>
        <p:spPr>
          <a:xfrm>
            <a:off x="5645726" y="4343400"/>
            <a:ext cx="381000" cy="685800"/>
          </a:xfrm>
          <a:prstGeom prst="flowChartMerge">
            <a:avLst/>
          </a:prstGeom>
          <a:solidFill>
            <a:schemeClr val="accent4"/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1631374" y="2438400"/>
            <a:ext cx="541712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4267200" y="2057400"/>
            <a:ext cx="2286000" cy="76200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err="1" smtClean="0">
                <a:solidFill>
                  <a:schemeClr val="tx1"/>
                </a:solidFill>
              </a:rPr>
              <a:t>Cre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1873827" y="2133600"/>
            <a:ext cx="2015836" cy="609600"/>
          </a:xfrm>
          <a:prstGeom prst="roundRect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promoter</a:t>
            </a:r>
            <a:endParaRPr lang="en-US" dirty="0"/>
          </a:p>
        </p:txBody>
      </p:sp>
      <p:sp>
        <p:nvSpPr>
          <p:cNvPr id="15" name="Oval 14"/>
          <p:cNvSpPr/>
          <p:nvPr/>
        </p:nvSpPr>
        <p:spPr>
          <a:xfrm>
            <a:off x="3889663" y="3200400"/>
            <a:ext cx="1291937" cy="685800"/>
          </a:xfrm>
          <a:prstGeom prst="ellipse">
            <a:avLst/>
          </a:prstGeom>
          <a:solidFill>
            <a:schemeClr val="accent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 smtClean="0">
                <a:solidFill>
                  <a:schemeClr val="tx1"/>
                </a:solidFill>
              </a:rPr>
              <a:t>Cre</a:t>
            </a:r>
            <a:endParaRPr lang="en-US" sz="2800" b="1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/>
          <p:cNvCxnSpPr/>
          <p:nvPr/>
        </p:nvCxnSpPr>
        <p:spPr>
          <a:xfrm flipV="1">
            <a:off x="3581400" y="1752600"/>
            <a:ext cx="0" cy="38100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3581400" y="1752600"/>
            <a:ext cx="685800" cy="0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5181600" y="3867150"/>
            <a:ext cx="481444" cy="323850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3352800" y="3886200"/>
            <a:ext cx="613063" cy="304800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2057400" y="6265718"/>
            <a:ext cx="512618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4038600" y="6265718"/>
            <a:ext cx="928255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2556164" y="5960918"/>
            <a:ext cx="838200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5715000" y="5943600"/>
            <a:ext cx="838200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Flowchart: Merge 31"/>
          <p:cNvSpPr/>
          <p:nvPr/>
        </p:nvSpPr>
        <p:spPr>
          <a:xfrm>
            <a:off x="4312227" y="5960918"/>
            <a:ext cx="381000" cy="685800"/>
          </a:xfrm>
          <a:prstGeom prst="flowChartMerge">
            <a:avLst/>
          </a:prstGeom>
          <a:solidFill>
            <a:schemeClr val="accent4"/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010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5" grpId="0" animBg="1"/>
      <p:bldP spid="30" grpId="0" animBg="1"/>
      <p:bldP spid="31" grpId="0" animBg="1"/>
      <p:bldP spid="32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ROSA/</a:t>
            </a:r>
            <a:r>
              <a:rPr lang="en-US" dirty="0" err="1" smtClean="0"/>
              <a:t>lacZ</a:t>
            </a:r>
            <a:r>
              <a:rPr lang="en-US" dirty="0" smtClean="0"/>
              <a:t> </a:t>
            </a:r>
            <a:r>
              <a:rPr lang="en-US" dirty="0" err="1" smtClean="0"/>
              <a:t>Cre</a:t>
            </a:r>
            <a:r>
              <a:rPr lang="en-US" dirty="0" smtClean="0"/>
              <a:t>-lox system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519545" y="2476500"/>
            <a:ext cx="81534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3567545" y="2171700"/>
            <a:ext cx="952500" cy="60960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>
                <a:solidFill>
                  <a:schemeClr val="tx1"/>
                </a:solidFill>
              </a:rPr>
              <a:t>STOP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715000" y="2171700"/>
            <a:ext cx="2157845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err="1" smtClean="0"/>
              <a:t>lacZ</a:t>
            </a:r>
            <a:endParaRPr lang="en-US" sz="2400" b="1" dirty="0"/>
          </a:p>
        </p:txBody>
      </p:sp>
      <p:sp>
        <p:nvSpPr>
          <p:cNvPr id="9" name="Flowchart: Merge 8"/>
          <p:cNvSpPr/>
          <p:nvPr/>
        </p:nvSpPr>
        <p:spPr>
          <a:xfrm>
            <a:off x="3058390" y="2171700"/>
            <a:ext cx="381000" cy="685800"/>
          </a:xfrm>
          <a:prstGeom prst="flowChartMerge">
            <a:avLst/>
          </a:prstGeom>
          <a:solidFill>
            <a:schemeClr val="accent4"/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lowchart: Merge 9"/>
          <p:cNvSpPr/>
          <p:nvPr/>
        </p:nvSpPr>
        <p:spPr>
          <a:xfrm>
            <a:off x="4651662" y="2133600"/>
            <a:ext cx="381000" cy="685800"/>
          </a:xfrm>
          <a:prstGeom prst="flowChartMerge">
            <a:avLst/>
          </a:prstGeom>
          <a:solidFill>
            <a:schemeClr val="accent4"/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762000" y="2171700"/>
            <a:ext cx="2015836" cy="609600"/>
          </a:xfrm>
          <a:prstGeom prst="roundRect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promoter</a:t>
            </a:r>
            <a:endParaRPr lang="en-US" b="1" dirty="0"/>
          </a:p>
        </p:txBody>
      </p:sp>
      <p:cxnSp>
        <p:nvCxnSpPr>
          <p:cNvPr id="12" name="Straight Connector 11"/>
          <p:cNvCxnSpPr/>
          <p:nvPr/>
        </p:nvCxnSpPr>
        <p:spPr>
          <a:xfrm flipV="1">
            <a:off x="2341418" y="1790700"/>
            <a:ext cx="0" cy="38100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2341418" y="1790700"/>
            <a:ext cx="685800" cy="0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ctagon 13"/>
          <p:cNvSpPr/>
          <p:nvPr/>
        </p:nvSpPr>
        <p:spPr>
          <a:xfrm>
            <a:off x="3763240" y="1475509"/>
            <a:ext cx="561110" cy="609600"/>
          </a:xfrm>
          <a:prstGeom prst="octagon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5715000" y="1611868"/>
            <a:ext cx="23901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No </a:t>
            </a:r>
            <a:r>
              <a:rPr lang="en-US" sz="2000" b="1" dirty="0" err="1" smtClean="0"/>
              <a:t>lacZ</a:t>
            </a:r>
            <a:r>
              <a:rPr lang="en-US" sz="2000" b="1" dirty="0" smtClean="0"/>
              <a:t> transcription</a:t>
            </a:r>
            <a:endParaRPr lang="en-US" sz="2000" b="1" dirty="0"/>
          </a:p>
        </p:txBody>
      </p:sp>
      <p:sp>
        <p:nvSpPr>
          <p:cNvPr id="16" name="Oval 15"/>
          <p:cNvSpPr/>
          <p:nvPr/>
        </p:nvSpPr>
        <p:spPr>
          <a:xfrm>
            <a:off x="3874076" y="3242220"/>
            <a:ext cx="1291937" cy="685800"/>
          </a:xfrm>
          <a:prstGeom prst="ellipse">
            <a:avLst/>
          </a:prstGeom>
          <a:solidFill>
            <a:schemeClr val="accent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 smtClean="0">
                <a:solidFill>
                  <a:schemeClr val="tx1"/>
                </a:solidFill>
              </a:rPr>
              <a:t>Cre</a:t>
            </a:r>
            <a:endParaRPr lang="en-US" sz="2800" b="1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288722" y="3200400"/>
            <a:ext cx="4651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 smtClean="0"/>
              <a:t>+</a:t>
            </a:r>
            <a:endParaRPr lang="en-US" sz="4400" b="1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671945" y="5410200"/>
            <a:ext cx="588125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4087090" y="5105400"/>
            <a:ext cx="2157845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err="1" smtClean="0"/>
              <a:t>lacZ</a:t>
            </a:r>
            <a:endParaRPr lang="en-US" sz="2400" b="1" dirty="0"/>
          </a:p>
        </p:txBody>
      </p:sp>
      <p:sp>
        <p:nvSpPr>
          <p:cNvPr id="22" name="Flowchart: Merge 21"/>
          <p:cNvSpPr/>
          <p:nvPr/>
        </p:nvSpPr>
        <p:spPr>
          <a:xfrm>
            <a:off x="3442852" y="5105400"/>
            <a:ext cx="381000" cy="685800"/>
          </a:xfrm>
          <a:prstGeom prst="flowChartMerge">
            <a:avLst/>
          </a:prstGeom>
          <a:solidFill>
            <a:schemeClr val="accent4"/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ounded Rectangle 22"/>
          <p:cNvSpPr/>
          <p:nvPr/>
        </p:nvSpPr>
        <p:spPr>
          <a:xfrm>
            <a:off x="914400" y="5105400"/>
            <a:ext cx="2015836" cy="609600"/>
          </a:xfrm>
          <a:prstGeom prst="roundRect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promoter</a:t>
            </a:r>
            <a:endParaRPr lang="en-US" b="1" dirty="0"/>
          </a:p>
        </p:txBody>
      </p:sp>
      <p:cxnSp>
        <p:nvCxnSpPr>
          <p:cNvPr id="24" name="Straight Connector 23"/>
          <p:cNvCxnSpPr/>
          <p:nvPr/>
        </p:nvCxnSpPr>
        <p:spPr>
          <a:xfrm flipV="1">
            <a:off x="2493818" y="4724400"/>
            <a:ext cx="0" cy="38100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2493818" y="4724400"/>
            <a:ext cx="685800" cy="0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>
            <a:off x="6580908" y="4447309"/>
            <a:ext cx="1291937" cy="685800"/>
          </a:xfrm>
          <a:prstGeom prst="ellipse">
            <a:avLst/>
          </a:prstGeom>
          <a:solidFill>
            <a:schemeClr val="accent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 smtClean="0">
                <a:solidFill>
                  <a:schemeClr val="bg1"/>
                </a:solidFill>
              </a:rPr>
              <a:t>lacZ</a:t>
            </a: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7086600" y="5063579"/>
            <a:ext cx="1502334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 smtClean="0"/>
              <a:t>+ </a:t>
            </a:r>
            <a:r>
              <a:rPr lang="en-US" sz="2800" b="1" dirty="0" err="1" smtClean="0"/>
              <a:t>Xgal</a:t>
            </a:r>
            <a:endParaRPr lang="en-US" sz="2800" b="1" dirty="0" smtClean="0"/>
          </a:p>
          <a:p>
            <a:r>
              <a:rPr lang="en-US" sz="4000" b="1" dirty="0" smtClean="0"/>
              <a:t>= </a:t>
            </a:r>
            <a:r>
              <a:rPr lang="en-US" sz="4000" b="1" dirty="0" smtClean="0">
                <a:solidFill>
                  <a:schemeClr val="accent1">
                    <a:lumMod val="75000"/>
                  </a:schemeClr>
                </a:solidFill>
              </a:rPr>
              <a:t>Blue</a:t>
            </a:r>
            <a:endParaRPr lang="en-US" sz="40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73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/>
      <p:bldP spid="16" grpId="0" animBg="1"/>
      <p:bldP spid="17" grpId="0"/>
      <p:bldP spid="20" grpId="0" animBg="1"/>
      <p:bldP spid="22" grpId="0" animBg="1"/>
      <p:bldP spid="23" grpId="0" animBg="1"/>
      <p:bldP spid="29" grpId="0" animBg="1"/>
      <p:bldP spid="31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Cre</a:t>
            </a:r>
            <a:r>
              <a:rPr lang="en-US" dirty="0" smtClean="0"/>
              <a:t>-lox 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Pros</a:t>
            </a:r>
          </a:p>
          <a:p>
            <a:pPr lvl="1"/>
            <a:r>
              <a:rPr lang="en-US" dirty="0" smtClean="0"/>
              <a:t>Tissue specific</a:t>
            </a:r>
          </a:p>
          <a:p>
            <a:pPr lvl="1"/>
            <a:r>
              <a:rPr lang="en-US" dirty="0" smtClean="0"/>
              <a:t>Inducible</a:t>
            </a:r>
          </a:p>
          <a:p>
            <a:pPr lvl="1"/>
            <a:endParaRPr lang="en-US" dirty="0"/>
          </a:p>
          <a:p>
            <a:r>
              <a:rPr lang="en-US" dirty="0" smtClean="0"/>
              <a:t>Cons</a:t>
            </a:r>
          </a:p>
          <a:p>
            <a:pPr lvl="1"/>
            <a:r>
              <a:rPr lang="en-US" dirty="0" smtClean="0"/>
              <a:t>Tissue specific might be not totally specific</a:t>
            </a:r>
          </a:p>
          <a:p>
            <a:pPr lvl="1"/>
            <a:r>
              <a:rPr lang="en-US" dirty="0" smtClean="0"/>
              <a:t>Inducible might be leaky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034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Players in cell signaling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Ligand binds receptor</a:t>
            </a:r>
          </a:p>
          <a:p>
            <a:pPr lvl="1"/>
            <a:r>
              <a:rPr lang="en-US" dirty="0" smtClean="0"/>
              <a:t>Change in activity </a:t>
            </a:r>
            <a:r>
              <a:rPr lang="en-US" dirty="0"/>
              <a:t>→ downstream </a:t>
            </a:r>
            <a:r>
              <a:rPr lang="en-US" dirty="0" smtClean="0"/>
              <a:t>effect</a:t>
            </a:r>
          </a:p>
          <a:p>
            <a:pPr lvl="2"/>
            <a:r>
              <a:rPr lang="en-US" dirty="0" smtClean="0"/>
              <a:t>Movement</a:t>
            </a:r>
          </a:p>
          <a:p>
            <a:pPr lvl="2"/>
            <a:r>
              <a:rPr lang="en-US" dirty="0" smtClean="0"/>
              <a:t>Conformational change</a:t>
            </a:r>
          </a:p>
          <a:p>
            <a:pPr lvl="2"/>
            <a:r>
              <a:rPr lang="en-US" dirty="0" smtClean="0"/>
              <a:t>Physical  association</a:t>
            </a:r>
            <a:endParaRPr lang="en-US" dirty="0"/>
          </a:p>
          <a:p>
            <a:pPr lvl="1"/>
            <a:r>
              <a:rPr lang="en-US" dirty="0"/>
              <a:t>Can affect pathway by changing ligand or receptor</a:t>
            </a:r>
          </a:p>
          <a:p>
            <a:pPr lvl="1"/>
            <a:r>
              <a:rPr lang="en-US" dirty="0"/>
              <a:t>Not a binary switch – </a:t>
            </a:r>
            <a:r>
              <a:rPr lang="en-US" dirty="0" smtClean="0"/>
              <a:t>dimmer</a:t>
            </a:r>
          </a:p>
          <a:p>
            <a:r>
              <a:rPr lang="en-US" dirty="0" smtClean="0"/>
              <a:t>First messenger: chemical from one cell that signals to another cell</a:t>
            </a:r>
          </a:p>
          <a:p>
            <a:r>
              <a:rPr lang="en-US" dirty="0" smtClean="0"/>
              <a:t>Second messenger: intracellular signal transmitter</a:t>
            </a:r>
          </a:p>
        </p:txBody>
      </p:sp>
    </p:spTree>
    <p:extLst>
      <p:ext uri="{BB962C8B-B14F-4D97-AF65-F5344CB8AC3E}">
        <p14:creationId xmlns:p14="http://schemas.microsoft.com/office/powerpoint/2010/main" val="3450554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5414" y="15536"/>
            <a:ext cx="8229600" cy="1143000"/>
          </a:xfrm>
        </p:spPr>
        <p:txBody>
          <a:bodyPr/>
          <a:lstStyle/>
          <a:p>
            <a:r>
              <a:rPr lang="en-US" dirty="0" smtClean="0"/>
              <a:t>Ligand-receptor paradigms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1013524"/>
            <a:ext cx="7467600" cy="57494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18834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concept: phosphorylation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1600200" y="2895600"/>
            <a:ext cx="1600200" cy="990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5791200" y="2895600"/>
            <a:ext cx="1600200" cy="990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stCxn id="5" idx="5"/>
          </p:cNvCxnSpPr>
          <p:nvPr/>
        </p:nvCxnSpPr>
        <p:spPr>
          <a:xfrm>
            <a:off x="7157056" y="3741130"/>
            <a:ext cx="234344" cy="22127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lowchart: Connector 7"/>
          <p:cNvSpPr/>
          <p:nvPr/>
        </p:nvSpPr>
        <p:spPr>
          <a:xfrm>
            <a:off x="7274228" y="3875314"/>
            <a:ext cx="304800" cy="304800"/>
          </a:xfrm>
          <a:prstGeom prst="flowChartConnector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P</a:t>
            </a:r>
            <a:endParaRPr lang="en-US" b="1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3505200" y="3200400"/>
            <a:ext cx="1905000" cy="0"/>
          </a:xfrm>
          <a:prstGeom prst="straightConnector1">
            <a:avLst/>
          </a:prstGeom>
          <a:ln w="762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3505200" y="3581400"/>
            <a:ext cx="1905000" cy="0"/>
          </a:xfrm>
          <a:prstGeom prst="straightConnector1">
            <a:avLst/>
          </a:prstGeom>
          <a:ln w="7620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4459172" y="2286000"/>
            <a:ext cx="0" cy="609600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3889144" y="1838980"/>
            <a:ext cx="11400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kinase</a:t>
            </a:r>
            <a:endParaRPr lang="en-US" sz="2800" b="1" dirty="0"/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4495800" y="3722914"/>
            <a:ext cx="0" cy="609600"/>
          </a:xfrm>
          <a:prstGeom prst="straightConnector1">
            <a:avLst/>
          </a:prstGeom>
          <a:ln w="571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3452309" y="4495800"/>
            <a:ext cx="20869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phosphatase</a:t>
            </a:r>
            <a:endParaRPr lang="en-US" sz="2800" b="1" dirty="0"/>
          </a:p>
        </p:txBody>
      </p:sp>
      <p:sp>
        <p:nvSpPr>
          <p:cNvPr id="17" name="TextBox 16"/>
          <p:cNvSpPr txBox="1"/>
          <p:nvPr/>
        </p:nvSpPr>
        <p:spPr>
          <a:xfrm>
            <a:off x="266700" y="5562600"/>
            <a:ext cx="8458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Even more key concept – activation and inactivation by changing protein state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Phosphorylation does not always mean activation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14053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Key concept: spatial effects and movement</a:t>
            </a:r>
            <a:endParaRPr lang="en-US" dirty="0"/>
          </a:p>
        </p:txBody>
      </p:sp>
      <p:pic>
        <p:nvPicPr>
          <p:cNvPr id="4" name="Picture 3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2286000"/>
            <a:ext cx="4038600" cy="2819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2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0600" y="1981200"/>
            <a:ext cx="3962400" cy="403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52733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Example of a signaling pathway: GPCR</a:t>
            </a:r>
            <a:endParaRPr lang="en-US" dirty="0"/>
          </a:p>
        </p:txBody>
      </p:sp>
      <p:grpSp>
        <p:nvGrpSpPr>
          <p:cNvPr id="5" name="Group 382"/>
          <p:cNvGrpSpPr>
            <a:grpSpLocks/>
          </p:cNvGrpSpPr>
          <p:nvPr/>
        </p:nvGrpSpPr>
        <p:grpSpPr bwMode="auto">
          <a:xfrm>
            <a:off x="2962276" y="990600"/>
            <a:ext cx="5732463" cy="2195513"/>
            <a:chOff x="1866" y="624"/>
            <a:chExt cx="3611" cy="1383"/>
          </a:xfrm>
        </p:grpSpPr>
        <p:sp>
          <p:nvSpPr>
            <p:cNvPr id="6" name="Text Box 2"/>
            <p:cNvSpPr txBox="1">
              <a:spLocks noChangeArrowheads="1"/>
            </p:cNvSpPr>
            <p:nvPr/>
          </p:nvSpPr>
          <p:spPr bwMode="auto">
            <a:xfrm>
              <a:off x="3888" y="624"/>
              <a:ext cx="1589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bg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r>
                <a:rPr lang="en-US" b="1" dirty="0">
                  <a:latin typeface="Arial" panose="020B0604020202020204" pitchFamily="34" charset="0"/>
                </a:rPr>
                <a:t>First Messenger</a:t>
              </a:r>
              <a:endParaRPr lang="en-US" dirty="0">
                <a:latin typeface="Arial" panose="020B0604020202020204" pitchFamily="34" charset="0"/>
              </a:endParaRPr>
            </a:p>
          </p:txBody>
        </p:sp>
        <p:sp>
          <p:nvSpPr>
            <p:cNvPr id="8" name="Text Box 4"/>
            <p:cNvSpPr txBox="1">
              <a:spLocks noChangeArrowheads="1"/>
            </p:cNvSpPr>
            <p:nvPr/>
          </p:nvSpPr>
          <p:spPr bwMode="auto">
            <a:xfrm>
              <a:off x="3749" y="1411"/>
              <a:ext cx="949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bg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r>
                <a:rPr lang="en-US" b="1" dirty="0">
                  <a:latin typeface="Arial" panose="020B0604020202020204" pitchFamily="34" charset="0"/>
                </a:rPr>
                <a:t>Receptor</a:t>
              </a:r>
              <a:endParaRPr lang="en-US" dirty="0">
                <a:latin typeface="Arial" panose="020B0604020202020204" pitchFamily="34" charset="0"/>
              </a:endParaRPr>
            </a:p>
          </p:txBody>
        </p:sp>
        <p:sp>
          <p:nvSpPr>
            <p:cNvPr id="9" name="Text Box 5"/>
            <p:cNvSpPr txBox="1">
              <a:spLocks noChangeArrowheads="1"/>
            </p:cNvSpPr>
            <p:nvPr/>
          </p:nvSpPr>
          <p:spPr bwMode="auto">
            <a:xfrm>
              <a:off x="4228" y="1641"/>
              <a:ext cx="642" cy="36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bg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endParaRPr lang="en-US" sz="1600" b="1" dirty="0">
                <a:latin typeface="Arial" panose="020B0604020202020204" pitchFamily="34" charset="0"/>
              </a:endParaRPr>
            </a:p>
            <a:p>
              <a:r>
                <a:rPr lang="en-US" sz="1600" b="1" dirty="0">
                  <a:solidFill>
                    <a:schemeClr val="bg1"/>
                  </a:solidFill>
                  <a:latin typeface="Arial" panose="020B0604020202020204" pitchFamily="34" charset="0"/>
                </a:rPr>
                <a:t>GR, LHR</a:t>
              </a:r>
              <a:endParaRPr lang="en-US" sz="1600" dirty="0">
                <a:solidFill>
                  <a:schemeClr val="bg1"/>
                </a:solidFill>
                <a:latin typeface="Symbol" panose="05050102010706020507" pitchFamily="18" charset="2"/>
              </a:endParaRPr>
            </a:p>
          </p:txBody>
        </p:sp>
        <p:grpSp>
          <p:nvGrpSpPr>
            <p:cNvPr id="10" name="Group 6"/>
            <p:cNvGrpSpPr>
              <a:grpSpLocks/>
            </p:cNvGrpSpPr>
            <p:nvPr/>
          </p:nvGrpSpPr>
          <p:grpSpPr bwMode="auto">
            <a:xfrm>
              <a:off x="2755" y="963"/>
              <a:ext cx="218" cy="681"/>
              <a:chOff x="1200" y="720"/>
              <a:chExt cx="192" cy="528"/>
            </a:xfrm>
          </p:grpSpPr>
          <p:sp>
            <p:nvSpPr>
              <p:cNvPr id="358" name="AutoShape 7"/>
              <p:cNvSpPr>
                <a:spLocks noChangeArrowheads="1"/>
              </p:cNvSpPr>
              <p:nvPr/>
            </p:nvSpPr>
            <p:spPr bwMode="auto">
              <a:xfrm flipH="1">
                <a:off x="1200" y="768"/>
                <a:ext cx="48" cy="384"/>
              </a:xfrm>
              <a:prstGeom prst="can">
                <a:avLst>
                  <a:gd name="adj" fmla="val 200000"/>
                </a:avLst>
              </a:prstGeom>
              <a:solidFill>
                <a:schemeClr val="tx2"/>
              </a:solidFill>
              <a:ln w="9525">
                <a:solidFill>
                  <a:schemeClr val="folHlink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59" name="AutoShape 8"/>
              <p:cNvSpPr>
                <a:spLocks noChangeArrowheads="1"/>
              </p:cNvSpPr>
              <p:nvPr/>
            </p:nvSpPr>
            <p:spPr bwMode="auto">
              <a:xfrm flipH="1">
                <a:off x="1248" y="720"/>
                <a:ext cx="48" cy="384"/>
              </a:xfrm>
              <a:prstGeom prst="can">
                <a:avLst>
                  <a:gd name="adj" fmla="val 200000"/>
                </a:avLst>
              </a:prstGeom>
              <a:solidFill>
                <a:schemeClr val="tx2"/>
              </a:solidFill>
              <a:ln w="9525">
                <a:solidFill>
                  <a:schemeClr val="folHlink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60" name="AutoShape 9"/>
              <p:cNvSpPr>
                <a:spLocks noChangeArrowheads="1"/>
              </p:cNvSpPr>
              <p:nvPr/>
            </p:nvSpPr>
            <p:spPr bwMode="auto">
              <a:xfrm flipH="1">
                <a:off x="1248" y="816"/>
                <a:ext cx="48" cy="384"/>
              </a:xfrm>
              <a:prstGeom prst="can">
                <a:avLst>
                  <a:gd name="adj" fmla="val 200000"/>
                </a:avLst>
              </a:prstGeom>
              <a:solidFill>
                <a:schemeClr val="tx2"/>
              </a:solidFill>
              <a:ln w="9525">
                <a:solidFill>
                  <a:schemeClr val="folHlink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61" name="AutoShape 10"/>
              <p:cNvSpPr>
                <a:spLocks noChangeArrowheads="1"/>
              </p:cNvSpPr>
              <p:nvPr/>
            </p:nvSpPr>
            <p:spPr bwMode="auto">
              <a:xfrm flipH="1">
                <a:off x="1296" y="768"/>
                <a:ext cx="48" cy="384"/>
              </a:xfrm>
              <a:prstGeom prst="can">
                <a:avLst>
                  <a:gd name="adj" fmla="val 200000"/>
                </a:avLst>
              </a:prstGeom>
              <a:solidFill>
                <a:schemeClr val="tx2"/>
              </a:solidFill>
              <a:ln w="9525">
                <a:solidFill>
                  <a:schemeClr val="folHlink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62" name="AutoShape 11"/>
              <p:cNvSpPr>
                <a:spLocks noChangeArrowheads="1"/>
              </p:cNvSpPr>
              <p:nvPr/>
            </p:nvSpPr>
            <p:spPr bwMode="auto">
              <a:xfrm flipH="1">
                <a:off x="1296" y="864"/>
                <a:ext cx="48" cy="384"/>
              </a:xfrm>
              <a:prstGeom prst="can">
                <a:avLst>
                  <a:gd name="adj" fmla="val 200000"/>
                </a:avLst>
              </a:prstGeom>
              <a:solidFill>
                <a:schemeClr val="tx2"/>
              </a:solidFill>
              <a:ln w="9525">
                <a:solidFill>
                  <a:schemeClr val="folHlink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63" name="AutoShape 12"/>
              <p:cNvSpPr>
                <a:spLocks noChangeArrowheads="1"/>
              </p:cNvSpPr>
              <p:nvPr/>
            </p:nvSpPr>
            <p:spPr bwMode="auto">
              <a:xfrm flipH="1">
                <a:off x="1344" y="816"/>
                <a:ext cx="48" cy="384"/>
              </a:xfrm>
              <a:prstGeom prst="can">
                <a:avLst>
                  <a:gd name="adj" fmla="val 200000"/>
                </a:avLst>
              </a:prstGeom>
              <a:solidFill>
                <a:schemeClr val="tx2"/>
              </a:solidFill>
              <a:ln w="9525">
                <a:solidFill>
                  <a:schemeClr val="folHlink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sp>
          <p:nvSpPr>
            <p:cNvPr id="11" name="Freeform 13"/>
            <p:cNvSpPr>
              <a:spLocks/>
            </p:cNvSpPr>
            <p:nvPr/>
          </p:nvSpPr>
          <p:spPr bwMode="auto">
            <a:xfrm>
              <a:off x="2926" y="1568"/>
              <a:ext cx="194" cy="235"/>
            </a:xfrm>
            <a:custGeom>
              <a:avLst/>
              <a:gdLst>
                <a:gd name="T0" fmla="*/ 35 w 168"/>
                <a:gd name="T1" fmla="*/ 0 h 181"/>
                <a:gd name="T2" fmla="*/ 210 w 168"/>
                <a:gd name="T3" fmla="*/ 277 h 181"/>
                <a:gd name="T4" fmla="*/ 222 w 168"/>
                <a:gd name="T5" fmla="*/ 208 h 181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168" h="181">
                  <a:moveTo>
                    <a:pt x="26" y="0"/>
                  </a:moveTo>
                  <a:cubicBezTo>
                    <a:pt x="35" y="181"/>
                    <a:pt x="0" y="177"/>
                    <a:pt x="158" y="164"/>
                  </a:cubicBezTo>
                  <a:cubicBezTo>
                    <a:pt x="168" y="134"/>
                    <a:pt x="166" y="148"/>
                    <a:pt x="166" y="123"/>
                  </a:cubicBezTo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2"/>
                  </a:solidFill>
                </a14:hiddenFill>
              </a:ext>
              <a:ext uri="{91240B29-F687-4F45-9708-019B960494DF}">
                <a14:hiddenLine xmlns:a14="http://schemas.microsoft.com/office/drawing/2010/main" w="28575" cmpd="sng">
                  <a:solidFill>
                    <a:schemeClr val="bg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12" name="Group 14"/>
            <p:cNvGrpSpPr>
              <a:grpSpLocks/>
            </p:cNvGrpSpPr>
            <p:nvPr/>
          </p:nvGrpSpPr>
          <p:grpSpPr bwMode="auto">
            <a:xfrm>
              <a:off x="2260" y="940"/>
              <a:ext cx="222" cy="682"/>
              <a:chOff x="1200" y="720"/>
              <a:chExt cx="192" cy="528"/>
            </a:xfrm>
          </p:grpSpPr>
          <p:sp>
            <p:nvSpPr>
              <p:cNvPr id="352" name="AutoShape 15"/>
              <p:cNvSpPr>
                <a:spLocks noChangeArrowheads="1"/>
              </p:cNvSpPr>
              <p:nvPr/>
            </p:nvSpPr>
            <p:spPr bwMode="auto">
              <a:xfrm flipH="1">
                <a:off x="1200" y="768"/>
                <a:ext cx="48" cy="384"/>
              </a:xfrm>
              <a:prstGeom prst="can">
                <a:avLst>
                  <a:gd name="adj" fmla="val 200000"/>
                </a:avLst>
              </a:prstGeom>
              <a:solidFill>
                <a:schemeClr val="tx2"/>
              </a:solidFill>
              <a:ln w="9525">
                <a:solidFill>
                  <a:schemeClr val="folHlink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53" name="AutoShape 16"/>
              <p:cNvSpPr>
                <a:spLocks noChangeArrowheads="1"/>
              </p:cNvSpPr>
              <p:nvPr/>
            </p:nvSpPr>
            <p:spPr bwMode="auto">
              <a:xfrm flipH="1">
                <a:off x="1248" y="720"/>
                <a:ext cx="48" cy="384"/>
              </a:xfrm>
              <a:prstGeom prst="can">
                <a:avLst>
                  <a:gd name="adj" fmla="val 200000"/>
                </a:avLst>
              </a:prstGeom>
              <a:solidFill>
                <a:schemeClr val="tx2"/>
              </a:solidFill>
              <a:ln w="9525">
                <a:solidFill>
                  <a:schemeClr val="folHlink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54" name="AutoShape 17"/>
              <p:cNvSpPr>
                <a:spLocks noChangeArrowheads="1"/>
              </p:cNvSpPr>
              <p:nvPr/>
            </p:nvSpPr>
            <p:spPr bwMode="auto">
              <a:xfrm flipH="1">
                <a:off x="1248" y="816"/>
                <a:ext cx="48" cy="384"/>
              </a:xfrm>
              <a:prstGeom prst="can">
                <a:avLst>
                  <a:gd name="adj" fmla="val 200000"/>
                </a:avLst>
              </a:prstGeom>
              <a:solidFill>
                <a:schemeClr val="tx2"/>
              </a:solidFill>
              <a:ln w="9525">
                <a:solidFill>
                  <a:schemeClr val="folHlink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55" name="AutoShape 18"/>
              <p:cNvSpPr>
                <a:spLocks noChangeArrowheads="1"/>
              </p:cNvSpPr>
              <p:nvPr/>
            </p:nvSpPr>
            <p:spPr bwMode="auto">
              <a:xfrm flipH="1">
                <a:off x="1296" y="768"/>
                <a:ext cx="48" cy="384"/>
              </a:xfrm>
              <a:prstGeom prst="can">
                <a:avLst>
                  <a:gd name="adj" fmla="val 200000"/>
                </a:avLst>
              </a:prstGeom>
              <a:solidFill>
                <a:schemeClr val="tx2"/>
              </a:solidFill>
              <a:ln w="9525">
                <a:solidFill>
                  <a:schemeClr val="folHlink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56" name="AutoShape 19"/>
              <p:cNvSpPr>
                <a:spLocks noChangeArrowheads="1"/>
              </p:cNvSpPr>
              <p:nvPr/>
            </p:nvSpPr>
            <p:spPr bwMode="auto">
              <a:xfrm flipH="1">
                <a:off x="1296" y="864"/>
                <a:ext cx="48" cy="384"/>
              </a:xfrm>
              <a:prstGeom prst="can">
                <a:avLst>
                  <a:gd name="adj" fmla="val 200000"/>
                </a:avLst>
              </a:prstGeom>
              <a:solidFill>
                <a:schemeClr val="tx2"/>
              </a:solidFill>
              <a:ln w="9525">
                <a:solidFill>
                  <a:schemeClr val="folHlink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57" name="AutoShape 20"/>
              <p:cNvSpPr>
                <a:spLocks noChangeArrowheads="1"/>
              </p:cNvSpPr>
              <p:nvPr/>
            </p:nvSpPr>
            <p:spPr bwMode="auto">
              <a:xfrm flipH="1">
                <a:off x="1344" y="816"/>
                <a:ext cx="48" cy="384"/>
              </a:xfrm>
              <a:prstGeom prst="can">
                <a:avLst>
                  <a:gd name="adj" fmla="val 200000"/>
                </a:avLst>
              </a:prstGeom>
              <a:solidFill>
                <a:schemeClr val="tx2"/>
              </a:solidFill>
              <a:ln w="9525">
                <a:solidFill>
                  <a:schemeClr val="folHlink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sp>
          <p:nvSpPr>
            <p:cNvPr id="13" name="Freeform 21"/>
            <p:cNvSpPr>
              <a:spLocks/>
            </p:cNvSpPr>
            <p:nvPr/>
          </p:nvSpPr>
          <p:spPr bwMode="auto">
            <a:xfrm>
              <a:off x="2041" y="1471"/>
              <a:ext cx="235" cy="239"/>
            </a:xfrm>
            <a:custGeom>
              <a:avLst/>
              <a:gdLst>
                <a:gd name="T0" fmla="*/ 269 w 205"/>
                <a:gd name="T1" fmla="*/ 0 h 185"/>
                <a:gd name="T2" fmla="*/ 226 w 205"/>
                <a:gd name="T3" fmla="*/ 192 h 185"/>
                <a:gd name="T4" fmla="*/ 128 w 205"/>
                <a:gd name="T5" fmla="*/ 274 h 185"/>
                <a:gd name="T6" fmla="*/ 0 w 205"/>
                <a:gd name="T7" fmla="*/ 302 h 185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05" h="185">
                  <a:moveTo>
                    <a:pt x="205" y="0"/>
                  </a:moveTo>
                  <a:cubicBezTo>
                    <a:pt x="199" y="53"/>
                    <a:pt x="200" y="74"/>
                    <a:pt x="172" y="115"/>
                  </a:cubicBezTo>
                  <a:cubicBezTo>
                    <a:pt x="156" y="162"/>
                    <a:pt x="147" y="152"/>
                    <a:pt x="98" y="164"/>
                  </a:cubicBezTo>
                  <a:cubicBezTo>
                    <a:pt x="9" y="185"/>
                    <a:pt x="74" y="181"/>
                    <a:pt x="0" y="181"/>
                  </a:cubicBezTo>
                </a:path>
              </a:pathLst>
            </a:custGeom>
            <a:noFill/>
            <a:ln w="28575" cmpd="sng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14" name="Group 22"/>
            <p:cNvGrpSpPr>
              <a:grpSpLocks/>
            </p:cNvGrpSpPr>
            <p:nvPr/>
          </p:nvGrpSpPr>
          <p:grpSpPr bwMode="auto">
            <a:xfrm rot="10438822">
              <a:off x="1963" y="1476"/>
              <a:ext cx="75" cy="147"/>
              <a:chOff x="4176" y="432"/>
              <a:chExt cx="192" cy="637"/>
            </a:xfrm>
          </p:grpSpPr>
          <p:sp>
            <p:nvSpPr>
              <p:cNvPr id="349" name="Freeform 23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50" name="Freeform 24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51" name="AutoShape 25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15" name="Group 26"/>
            <p:cNvGrpSpPr>
              <a:grpSpLocks/>
            </p:cNvGrpSpPr>
            <p:nvPr/>
          </p:nvGrpSpPr>
          <p:grpSpPr bwMode="auto">
            <a:xfrm rot="10438822">
              <a:off x="1887" y="1449"/>
              <a:ext cx="73" cy="147"/>
              <a:chOff x="4176" y="432"/>
              <a:chExt cx="192" cy="637"/>
            </a:xfrm>
          </p:grpSpPr>
          <p:sp>
            <p:nvSpPr>
              <p:cNvPr id="346" name="Freeform 27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47" name="Freeform 28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48" name="AutoShape 29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16" name="Group 30"/>
            <p:cNvGrpSpPr>
              <a:grpSpLocks/>
            </p:cNvGrpSpPr>
            <p:nvPr/>
          </p:nvGrpSpPr>
          <p:grpSpPr bwMode="auto">
            <a:xfrm rot="10438822">
              <a:off x="1957" y="1402"/>
              <a:ext cx="71" cy="146"/>
              <a:chOff x="4176" y="432"/>
              <a:chExt cx="192" cy="637"/>
            </a:xfrm>
          </p:grpSpPr>
          <p:sp>
            <p:nvSpPr>
              <p:cNvPr id="343" name="Freeform 31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44" name="Freeform 32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45" name="AutoShape 33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17" name="Group 34"/>
            <p:cNvGrpSpPr>
              <a:grpSpLocks/>
            </p:cNvGrpSpPr>
            <p:nvPr/>
          </p:nvGrpSpPr>
          <p:grpSpPr bwMode="auto">
            <a:xfrm rot="10438822">
              <a:off x="1880" y="1375"/>
              <a:ext cx="73" cy="148"/>
              <a:chOff x="4176" y="432"/>
              <a:chExt cx="192" cy="637"/>
            </a:xfrm>
          </p:grpSpPr>
          <p:sp>
            <p:nvSpPr>
              <p:cNvPr id="340" name="Freeform 35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41" name="Freeform 36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42" name="AutoShape 37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18" name="Group 38"/>
            <p:cNvGrpSpPr>
              <a:grpSpLocks/>
            </p:cNvGrpSpPr>
            <p:nvPr/>
          </p:nvGrpSpPr>
          <p:grpSpPr bwMode="auto">
            <a:xfrm rot="10438822">
              <a:off x="1951" y="1330"/>
              <a:ext cx="70" cy="146"/>
              <a:chOff x="4176" y="432"/>
              <a:chExt cx="192" cy="637"/>
            </a:xfrm>
          </p:grpSpPr>
          <p:sp>
            <p:nvSpPr>
              <p:cNvPr id="337" name="Freeform 39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38" name="Freeform 40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39" name="AutoShape 41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19" name="Group 42"/>
            <p:cNvGrpSpPr>
              <a:grpSpLocks/>
            </p:cNvGrpSpPr>
            <p:nvPr/>
          </p:nvGrpSpPr>
          <p:grpSpPr bwMode="auto">
            <a:xfrm rot="10438822" flipH="1" flipV="1">
              <a:off x="2159" y="1379"/>
              <a:ext cx="73" cy="146"/>
              <a:chOff x="4176" y="432"/>
              <a:chExt cx="192" cy="637"/>
            </a:xfrm>
          </p:grpSpPr>
          <p:sp>
            <p:nvSpPr>
              <p:cNvPr id="334" name="Freeform 43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35" name="Freeform 44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36" name="AutoShape 45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20" name="Group 46"/>
            <p:cNvGrpSpPr>
              <a:grpSpLocks/>
            </p:cNvGrpSpPr>
            <p:nvPr/>
          </p:nvGrpSpPr>
          <p:grpSpPr bwMode="auto">
            <a:xfrm rot="10438822" flipH="1" flipV="1">
              <a:off x="1866" y="1163"/>
              <a:ext cx="73" cy="146"/>
              <a:chOff x="4176" y="432"/>
              <a:chExt cx="192" cy="637"/>
            </a:xfrm>
          </p:grpSpPr>
          <p:sp>
            <p:nvSpPr>
              <p:cNvPr id="331" name="Freeform 47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32" name="Freeform 48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33" name="AutoShape 49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21" name="Group 50"/>
            <p:cNvGrpSpPr>
              <a:grpSpLocks/>
            </p:cNvGrpSpPr>
            <p:nvPr/>
          </p:nvGrpSpPr>
          <p:grpSpPr bwMode="auto">
            <a:xfrm rot="10438822" flipH="1" flipV="1">
              <a:off x="1936" y="1120"/>
              <a:ext cx="72" cy="146"/>
              <a:chOff x="4176" y="432"/>
              <a:chExt cx="192" cy="637"/>
            </a:xfrm>
          </p:grpSpPr>
          <p:sp>
            <p:nvSpPr>
              <p:cNvPr id="328" name="Freeform 51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29" name="Freeform 52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30" name="AutoShape 53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22" name="Group 54"/>
            <p:cNvGrpSpPr>
              <a:grpSpLocks/>
            </p:cNvGrpSpPr>
            <p:nvPr/>
          </p:nvGrpSpPr>
          <p:grpSpPr bwMode="auto">
            <a:xfrm rot="10438822" flipH="1" flipV="1">
              <a:off x="1872" y="1236"/>
              <a:ext cx="74" cy="149"/>
              <a:chOff x="4176" y="432"/>
              <a:chExt cx="192" cy="637"/>
            </a:xfrm>
          </p:grpSpPr>
          <p:sp>
            <p:nvSpPr>
              <p:cNvPr id="325" name="Freeform 55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26" name="Freeform 56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27" name="AutoShape 57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23" name="Group 58"/>
            <p:cNvGrpSpPr>
              <a:grpSpLocks/>
            </p:cNvGrpSpPr>
            <p:nvPr/>
          </p:nvGrpSpPr>
          <p:grpSpPr bwMode="auto">
            <a:xfrm rot="10438822" flipH="1" flipV="1">
              <a:off x="1941" y="1191"/>
              <a:ext cx="74" cy="149"/>
              <a:chOff x="4176" y="432"/>
              <a:chExt cx="192" cy="637"/>
            </a:xfrm>
          </p:grpSpPr>
          <p:sp>
            <p:nvSpPr>
              <p:cNvPr id="322" name="Freeform 59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23" name="Freeform 60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24" name="AutoShape 61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24" name="Group 62"/>
            <p:cNvGrpSpPr>
              <a:grpSpLocks/>
            </p:cNvGrpSpPr>
            <p:nvPr/>
          </p:nvGrpSpPr>
          <p:grpSpPr bwMode="auto">
            <a:xfrm rot="10438822">
              <a:off x="2153" y="1375"/>
              <a:ext cx="74" cy="148"/>
              <a:chOff x="4176" y="432"/>
              <a:chExt cx="192" cy="637"/>
            </a:xfrm>
          </p:grpSpPr>
          <p:sp>
            <p:nvSpPr>
              <p:cNvPr id="319" name="Freeform 63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20" name="Freeform 64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21" name="AutoShape 65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25" name="Group 66"/>
            <p:cNvGrpSpPr>
              <a:grpSpLocks/>
            </p:cNvGrpSpPr>
            <p:nvPr/>
          </p:nvGrpSpPr>
          <p:grpSpPr bwMode="auto">
            <a:xfrm rot="10438822">
              <a:off x="2085" y="1420"/>
              <a:ext cx="74" cy="147"/>
              <a:chOff x="4176" y="432"/>
              <a:chExt cx="192" cy="637"/>
            </a:xfrm>
          </p:grpSpPr>
          <p:sp>
            <p:nvSpPr>
              <p:cNvPr id="316" name="Freeform 67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7" name="Freeform 68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8" name="AutoShape 69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sp>
          <p:nvSpPr>
            <p:cNvPr id="26" name="Freeform 70"/>
            <p:cNvSpPr>
              <a:spLocks/>
            </p:cNvSpPr>
            <p:nvPr/>
          </p:nvSpPr>
          <p:spPr bwMode="auto">
            <a:xfrm rot="10438822">
              <a:off x="2059" y="1464"/>
              <a:ext cx="8" cy="114"/>
            </a:xfrm>
            <a:custGeom>
              <a:avLst/>
              <a:gdLst>
                <a:gd name="T0" fmla="*/ 2 w 20"/>
                <a:gd name="T1" fmla="*/ 0 h 493"/>
                <a:gd name="T2" fmla="*/ 3 w 20"/>
                <a:gd name="T3" fmla="*/ 10 h 493"/>
                <a:gd name="T4" fmla="*/ 1 w 20"/>
                <a:gd name="T5" fmla="*/ 26 h 493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20" h="493">
                  <a:moveTo>
                    <a:pt x="12" y="0"/>
                  </a:moveTo>
                  <a:cubicBezTo>
                    <a:pt x="2" y="61"/>
                    <a:pt x="0" y="120"/>
                    <a:pt x="20" y="180"/>
                  </a:cubicBezTo>
                  <a:cubicBezTo>
                    <a:pt x="16" y="284"/>
                    <a:pt x="4" y="389"/>
                    <a:pt x="4" y="493"/>
                  </a:cubicBezTo>
                </a:path>
              </a:pathLst>
            </a:cu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Freeform 71"/>
            <p:cNvSpPr>
              <a:spLocks/>
            </p:cNvSpPr>
            <p:nvPr/>
          </p:nvSpPr>
          <p:spPr bwMode="auto">
            <a:xfrm rot="10438822">
              <a:off x="2031" y="1468"/>
              <a:ext cx="7" cy="114"/>
            </a:xfrm>
            <a:custGeom>
              <a:avLst/>
              <a:gdLst>
                <a:gd name="T0" fmla="*/ 1 w 20"/>
                <a:gd name="T1" fmla="*/ 0 h 493"/>
                <a:gd name="T2" fmla="*/ 2 w 20"/>
                <a:gd name="T3" fmla="*/ 10 h 493"/>
                <a:gd name="T4" fmla="*/ 0 w 20"/>
                <a:gd name="T5" fmla="*/ 26 h 493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20" h="493">
                  <a:moveTo>
                    <a:pt x="12" y="0"/>
                  </a:moveTo>
                  <a:cubicBezTo>
                    <a:pt x="2" y="61"/>
                    <a:pt x="0" y="120"/>
                    <a:pt x="20" y="180"/>
                  </a:cubicBezTo>
                  <a:cubicBezTo>
                    <a:pt x="16" y="284"/>
                    <a:pt x="4" y="389"/>
                    <a:pt x="4" y="493"/>
                  </a:cubicBezTo>
                </a:path>
              </a:pathLst>
            </a:cu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AutoShape 72"/>
            <p:cNvSpPr>
              <a:spLocks noChangeArrowheads="1"/>
            </p:cNvSpPr>
            <p:nvPr/>
          </p:nvSpPr>
          <p:spPr bwMode="auto">
            <a:xfrm rot="10438822">
              <a:off x="2020" y="1568"/>
              <a:ext cx="75" cy="44"/>
            </a:xfrm>
            <a:prstGeom prst="flowChartConnector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endParaRPr lang="en-US"/>
            </a:p>
          </p:txBody>
        </p:sp>
        <p:sp>
          <p:nvSpPr>
            <p:cNvPr id="29" name="Freeform 73"/>
            <p:cNvSpPr>
              <a:spLocks/>
            </p:cNvSpPr>
            <p:nvPr/>
          </p:nvSpPr>
          <p:spPr bwMode="auto">
            <a:xfrm rot="10438822">
              <a:off x="2122" y="1345"/>
              <a:ext cx="9" cy="111"/>
            </a:xfrm>
            <a:custGeom>
              <a:avLst/>
              <a:gdLst>
                <a:gd name="T0" fmla="*/ 2 w 20"/>
                <a:gd name="T1" fmla="*/ 0 h 493"/>
                <a:gd name="T2" fmla="*/ 4 w 20"/>
                <a:gd name="T3" fmla="*/ 9 h 493"/>
                <a:gd name="T4" fmla="*/ 1 w 20"/>
                <a:gd name="T5" fmla="*/ 25 h 493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20" h="493">
                  <a:moveTo>
                    <a:pt x="12" y="0"/>
                  </a:moveTo>
                  <a:cubicBezTo>
                    <a:pt x="2" y="61"/>
                    <a:pt x="0" y="120"/>
                    <a:pt x="20" y="180"/>
                  </a:cubicBezTo>
                  <a:cubicBezTo>
                    <a:pt x="16" y="284"/>
                    <a:pt x="4" y="389"/>
                    <a:pt x="4" y="493"/>
                  </a:cubicBezTo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" name="Freeform 74"/>
            <p:cNvSpPr>
              <a:spLocks/>
            </p:cNvSpPr>
            <p:nvPr/>
          </p:nvSpPr>
          <p:spPr bwMode="auto">
            <a:xfrm rot="10438822">
              <a:off x="2095" y="1350"/>
              <a:ext cx="7" cy="111"/>
            </a:xfrm>
            <a:custGeom>
              <a:avLst/>
              <a:gdLst>
                <a:gd name="T0" fmla="*/ 1 w 20"/>
                <a:gd name="T1" fmla="*/ 0 h 493"/>
                <a:gd name="T2" fmla="*/ 2 w 20"/>
                <a:gd name="T3" fmla="*/ 9 h 493"/>
                <a:gd name="T4" fmla="*/ 0 w 20"/>
                <a:gd name="T5" fmla="*/ 25 h 493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20" h="493">
                  <a:moveTo>
                    <a:pt x="12" y="0"/>
                  </a:moveTo>
                  <a:cubicBezTo>
                    <a:pt x="2" y="61"/>
                    <a:pt x="0" y="120"/>
                    <a:pt x="20" y="180"/>
                  </a:cubicBezTo>
                  <a:cubicBezTo>
                    <a:pt x="16" y="284"/>
                    <a:pt x="4" y="389"/>
                    <a:pt x="4" y="493"/>
                  </a:cubicBezTo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" name="AutoShape 75"/>
            <p:cNvSpPr>
              <a:spLocks noChangeArrowheads="1"/>
            </p:cNvSpPr>
            <p:nvPr/>
          </p:nvSpPr>
          <p:spPr bwMode="auto">
            <a:xfrm rot="10438822">
              <a:off x="2084" y="1449"/>
              <a:ext cx="71" cy="44"/>
            </a:xfrm>
            <a:prstGeom prst="flowChartConnector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endParaRPr lang="en-US"/>
            </a:p>
          </p:txBody>
        </p:sp>
        <p:sp>
          <p:nvSpPr>
            <p:cNvPr id="32" name="Freeform 76"/>
            <p:cNvSpPr>
              <a:spLocks/>
            </p:cNvSpPr>
            <p:nvPr/>
          </p:nvSpPr>
          <p:spPr bwMode="auto">
            <a:xfrm rot="10438822">
              <a:off x="2051" y="1390"/>
              <a:ext cx="10" cy="114"/>
            </a:xfrm>
            <a:custGeom>
              <a:avLst/>
              <a:gdLst>
                <a:gd name="T0" fmla="*/ 3 w 20"/>
                <a:gd name="T1" fmla="*/ 0 h 493"/>
                <a:gd name="T2" fmla="*/ 5 w 20"/>
                <a:gd name="T3" fmla="*/ 10 h 493"/>
                <a:gd name="T4" fmla="*/ 1 w 20"/>
                <a:gd name="T5" fmla="*/ 26 h 493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20" h="493">
                  <a:moveTo>
                    <a:pt x="12" y="0"/>
                  </a:moveTo>
                  <a:cubicBezTo>
                    <a:pt x="2" y="61"/>
                    <a:pt x="0" y="120"/>
                    <a:pt x="20" y="180"/>
                  </a:cubicBezTo>
                  <a:cubicBezTo>
                    <a:pt x="16" y="284"/>
                    <a:pt x="4" y="389"/>
                    <a:pt x="4" y="493"/>
                  </a:cubicBezTo>
                </a:path>
              </a:pathLst>
            </a:cu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" name="Freeform 77"/>
            <p:cNvSpPr>
              <a:spLocks/>
            </p:cNvSpPr>
            <p:nvPr/>
          </p:nvSpPr>
          <p:spPr bwMode="auto">
            <a:xfrm rot="10438822">
              <a:off x="2027" y="1397"/>
              <a:ext cx="4" cy="113"/>
            </a:xfrm>
            <a:custGeom>
              <a:avLst/>
              <a:gdLst>
                <a:gd name="T0" fmla="*/ 0 w 20"/>
                <a:gd name="T1" fmla="*/ 0 h 493"/>
                <a:gd name="T2" fmla="*/ 1 w 20"/>
                <a:gd name="T3" fmla="*/ 9 h 493"/>
                <a:gd name="T4" fmla="*/ 0 w 20"/>
                <a:gd name="T5" fmla="*/ 26 h 493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20" h="493">
                  <a:moveTo>
                    <a:pt x="12" y="0"/>
                  </a:moveTo>
                  <a:cubicBezTo>
                    <a:pt x="2" y="61"/>
                    <a:pt x="0" y="120"/>
                    <a:pt x="20" y="180"/>
                  </a:cubicBezTo>
                  <a:cubicBezTo>
                    <a:pt x="16" y="284"/>
                    <a:pt x="4" y="389"/>
                    <a:pt x="4" y="493"/>
                  </a:cubicBezTo>
                </a:path>
              </a:pathLst>
            </a:cu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AutoShape 78"/>
            <p:cNvSpPr>
              <a:spLocks noChangeArrowheads="1"/>
            </p:cNvSpPr>
            <p:nvPr/>
          </p:nvSpPr>
          <p:spPr bwMode="auto">
            <a:xfrm rot="10438822">
              <a:off x="2015" y="1496"/>
              <a:ext cx="71" cy="44"/>
            </a:xfrm>
            <a:prstGeom prst="flowChartConnector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endParaRPr lang="en-US"/>
            </a:p>
          </p:txBody>
        </p:sp>
        <p:sp>
          <p:nvSpPr>
            <p:cNvPr id="35" name="Freeform 79"/>
            <p:cNvSpPr>
              <a:spLocks/>
            </p:cNvSpPr>
            <p:nvPr/>
          </p:nvSpPr>
          <p:spPr bwMode="auto">
            <a:xfrm rot="10438822" flipH="1" flipV="1">
              <a:off x="2005" y="1143"/>
              <a:ext cx="10" cy="112"/>
            </a:xfrm>
            <a:custGeom>
              <a:avLst/>
              <a:gdLst>
                <a:gd name="T0" fmla="*/ 3 w 20"/>
                <a:gd name="T1" fmla="*/ 0 h 493"/>
                <a:gd name="T2" fmla="*/ 5 w 20"/>
                <a:gd name="T3" fmla="*/ 9 h 493"/>
                <a:gd name="T4" fmla="*/ 1 w 20"/>
                <a:gd name="T5" fmla="*/ 25 h 493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20" h="493">
                  <a:moveTo>
                    <a:pt x="12" y="0"/>
                  </a:moveTo>
                  <a:cubicBezTo>
                    <a:pt x="2" y="61"/>
                    <a:pt x="0" y="120"/>
                    <a:pt x="20" y="180"/>
                  </a:cubicBezTo>
                  <a:cubicBezTo>
                    <a:pt x="16" y="284"/>
                    <a:pt x="4" y="389"/>
                    <a:pt x="4" y="493"/>
                  </a:cubicBezTo>
                </a:path>
              </a:pathLst>
            </a:cu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6" name="Freeform 80"/>
            <p:cNvSpPr>
              <a:spLocks/>
            </p:cNvSpPr>
            <p:nvPr/>
          </p:nvSpPr>
          <p:spPr bwMode="auto">
            <a:xfrm rot="10438822" flipH="1" flipV="1">
              <a:off x="2038" y="1137"/>
              <a:ext cx="6" cy="113"/>
            </a:xfrm>
            <a:custGeom>
              <a:avLst/>
              <a:gdLst>
                <a:gd name="T0" fmla="*/ 1 w 20"/>
                <a:gd name="T1" fmla="*/ 0 h 493"/>
                <a:gd name="T2" fmla="*/ 2 w 20"/>
                <a:gd name="T3" fmla="*/ 9 h 493"/>
                <a:gd name="T4" fmla="*/ 0 w 20"/>
                <a:gd name="T5" fmla="*/ 26 h 493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20" h="493">
                  <a:moveTo>
                    <a:pt x="12" y="0"/>
                  </a:moveTo>
                  <a:cubicBezTo>
                    <a:pt x="2" y="61"/>
                    <a:pt x="0" y="120"/>
                    <a:pt x="20" y="180"/>
                  </a:cubicBezTo>
                  <a:cubicBezTo>
                    <a:pt x="16" y="284"/>
                    <a:pt x="4" y="389"/>
                    <a:pt x="4" y="493"/>
                  </a:cubicBezTo>
                </a:path>
              </a:pathLst>
            </a:cu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7" name="AutoShape 81"/>
            <p:cNvSpPr>
              <a:spLocks noChangeArrowheads="1"/>
            </p:cNvSpPr>
            <p:nvPr/>
          </p:nvSpPr>
          <p:spPr bwMode="auto">
            <a:xfrm rot="10438822" flipH="1" flipV="1">
              <a:off x="1981" y="1110"/>
              <a:ext cx="74" cy="43"/>
            </a:xfrm>
            <a:prstGeom prst="flowChartConnector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endParaRPr lang="en-US"/>
            </a:p>
          </p:txBody>
        </p:sp>
        <p:sp>
          <p:nvSpPr>
            <p:cNvPr id="38" name="Freeform 82"/>
            <p:cNvSpPr>
              <a:spLocks/>
            </p:cNvSpPr>
            <p:nvPr/>
          </p:nvSpPr>
          <p:spPr bwMode="auto">
            <a:xfrm rot="10438822" flipH="1" flipV="1">
              <a:off x="2084" y="1172"/>
              <a:ext cx="5" cy="113"/>
            </a:xfrm>
            <a:custGeom>
              <a:avLst/>
              <a:gdLst>
                <a:gd name="T0" fmla="*/ 1 w 20"/>
                <a:gd name="T1" fmla="*/ 0 h 493"/>
                <a:gd name="T2" fmla="*/ 1 w 20"/>
                <a:gd name="T3" fmla="*/ 9 h 493"/>
                <a:gd name="T4" fmla="*/ 0 w 20"/>
                <a:gd name="T5" fmla="*/ 26 h 493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20" h="493">
                  <a:moveTo>
                    <a:pt x="12" y="0"/>
                  </a:moveTo>
                  <a:cubicBezTo>
                    <a:pt x="2" y="61"/>
                    <a:pt x="0" y="120"/>
                    <a:pt x="20" y="180"/>
                  </a:cubicBezTo>
                  <a:cubicBezTo>
                    <a:pt x="16" y="284"/>
                    <a:pt x="4" y="389"/>
                    <a:pt x="4" y="493"/>
                  </a:cubicBezTo>
                </a:path>
              </a:pathLst>
            </a:cu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9" name="Freeform 83"/>
            <p:cNvSpPr>
              <a:spLocks/>
            </p:cNvSpPr>
            <p:nvPr/>
          </p:nvSpPr>
          <p:spPr bwMode="auto">
            <a:xfrm rot="10438822" flipH="1" flipV="1">
              <a:off x="2112" y="1166"/>
              <a:ext cx="9" cy="114"/>
            </a:xfrm>
            <a:custGeom>
              <a:avLst/>
              <a:gdLst>
                <a:gd name="T0" fmla="*/ 2 w 20"/>
                <a:gd name="T1" fmla="*/ 0 h 493"/>
                <a:gd name="T2" fmla="*/ 4 w 20"/>
                <a:gd name="T3" fmla="*/ 10 h 493"/>
                <a:gd name="T4" fmla="*/ 1 w 20"/>
                <a:gd name="T5" fmla="*/ 26 h 493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20" h="493">
                  <a:moveTo>
                    <a:pt x="12" y="0"/>
                  </a:moveTo>
                  <a:cubicBezTo>
                    <a:pt x="2" y="61"/>
                    <a:pt x="0" y="120"/>
                    <a:pt x="20" y="180"/>
                  </a:cubicBezTo>
                  <a:cubicBezTo>
                    <a:pt x="16" y="284"/>
                    <a:pt x="4" y="389"/>
                    <a:pt x="4" y="493"/>
                  </a:cubicBezTo>
                </a:path>
              </a:pathLst>
            </a:cu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0" name="AutoShape 84"/>
            <p:cNvSpPr>
              <a:spLocks noChangeArrowheads="1"/>
            </p:cNvSpPr>
            <p:nvPr/>
          </p:nvSpPr>
          <p:spPr bwMode="auto">
            <a:xfrm rot="10438822" flipH="1" flipV="1">
              <a:off x="2059" y="1136"/>
              <a:ext cx="72" cy="44"/>
            </a:xfrm>
            <a:prstGeom prst="flowChartConnector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endParaRPr lang="en-US"/>
            </a:p>
          </p:txBody>
        </p:sp>
        <p:sp>
          <p:nvSpPr>
            <p:cNvPr id="41" name="Freeform 85"/>
            <p:cNvSpPr>
              <a:spLocks/>
            </p:cNvSpPr>
            <p:nvPr/>
          </p:nvSpPr>
          <p:spPr bwMode="auto">
            <a:xfrm rot="10438822" flipH="1" flipV="1">
              <a:off x="2011" y="1216"/>
              <a:ext cx="9" cy="112"/>
            </a:xfrm>
            <a:custGeom>
              <a:avLst/>
              <a:gdLst>
                <a:gd name="T0" fmla="*/ 2 w 20"/>
                <a:gd name="T1" fmla="*/ 0 h 493"/>
                <a:gd name="T2" fmla="*/ 4 w 20"/>
                <a:gd name="T3" fmla="*/ 9 h 493"/>
                <a:gd name="T4" fmla="*/ 1 w 20"/>
                <a:gd name="T5" fmla="*/ 25 h 493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20" h="493">
                  <a:moveTo>
                    <a:pt x="12" y="0"/>
                  </a:moveTo>
                  <a:cubicBezTo>
                    <a:pt x="2" y="61"/>
                    <a:pt x="0" y="120"/>
                    <a:pt x="20" y="180"/>
                  </a:cubicBezTo>
                  <a:cubicBezTo>
                    <a:pt x="16" y="284"/>
                    <a:pt x="4" y="389"/>
                    <a:pt x="4" y="493"/>
                  </a:cubicBezTo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Freeform 86"/>
            <p:cNvSpPr>
              <a:spLocks/>
            </p:cNvSpPr>
            <p:nvPr/>
          </p:nvSpPr>
          <p:spPr bwMode="auto">
            <a:xfrm rot="10438822" flipH="1" flipV="1">
              <a:off x="2044" y="1211"/>
              <a:ext cx="5" cy="113"/>
            </a:xfrm>
            <a:custGeom>
              <a:avLst/>
              <a:gdLst>
                <a:gd name="T0" fmla="*/ 1 w 20"/>
                <a:gd name="T1" fmla="*/ 0 h 493"/>
                <a:gd name="T2" fmla="*/ 1 w 20"/>
                <a:gd name="T3" fmla="*/ 9 h 493"/>
                <a:gd name="T4" fmla="*/ 0 w 20"/>
                <a:gd name="T5" fmla="*/ 26 h 493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20" h="493">
                  <a:moveTo>
                    <a:pt x="12" y="0"/>
                  </a:moveTo>
                  <a:cubicBezTo>
                    <a:pt x="2" y="61"/>
                    <a:pt x="0" y="120"/>
                    <a:pt x="20" y="180"/>
                  </a:cubicBezTo>
                  <a:cubicBezTo>
                    <a:pt x="16" y="284"/>
                    <a:pt x="4" y="389"/>
                    <a:pt x="4" y="493"/>
                  </a:cubicBezTo>
                </a:path>
              </a:pathLst>
            </a:custGeom>
            <a:solidFill>
              <a:srgbClr val="FF33C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3" name="AutoShape 87"/>
            <p:cNvSpPr>
              <a:spLocks noChangeArrowheads="1"/>
            </p:cNvSpPr>
            <p:nvPr/>
          </p:nvSpPr>
          <p:spPr bwMode="auto">
            <a:xfrm rot="10438822" flipH="1" flipV="1">
              <a:off x="1988" y="1183"/>
              <a:ext cx="73" cy="44"/>
            </a:xfrm>
            <a:prstGeom prst="flowChartConnector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endParaRPr lang="en-US"/>
            </a:p>
          </p:txBody>
        </p:sp>
        <p:sp>
          <p:nvSpPr>
            <p:cNvPr id="44" name="Freeform 88"/>
            <p:cNvSpPr>
              <a:spLocks/>
            </p:cNvSpPr>
            <p:nvPr/>
          </p:nvSpPr>
          <p:spPr bwMode="auto">
            <a:xfrm rot="10438822" flipH="1" flipV="1">
              <a:off x="2088" y="1245"/>
              <a:ext cx="8" cy="113"/>
            </a:xfrm>
            <a:custGeom>
              <a:avLst/>
              <a:gdLst>
                <a:gd name="T0" fmla="*/ 2 w 20"/>
                <a:gd name="T1" fmla="*/ 0 h 493"/>
                <a:gd name="T2" fmla="*/ 3 w 20"/>
                <a:gd name="T3" fmla="*/ 9 h 493"/>
                <a:gd name="T4" fmla="*/ 1 w 20"/>
                <a:gd name="T5" fmla="*/ 26 h 493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20" h="493">
                  <a:moveTo>
                    <a:pt x="12" y="0"/>
                  </a:moveTo>
                  <a:cubicBezTo>
                    <a:pt x="2" y="61"/>
                    <a:pt x="0" y="120"/>
                    <a:pt x="20" y="180"/>
                  </a:cubicBezTo>
                  <a:cubicBezTo>
                    <a:pt x="16" y="284"/>
                    <a:pt x="4" y="389"/>
                    <a:pt x="4" y="493"/>
                  </a:cubicBezTo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" name="Freeform 89"/>
            <p:cNvSpPr>
              <a:spLocks/>
            </p:cNvSpPr>
            <p:nvPr/>
          </p:nvSpPr>
          <p:spPr bwMode="auto">
            <a:xfrm rot="10438822" flipH="1" flipV="1">
              <a:off x="2121" y="1239"/>
              <a:ext cx="7" cy="114"/>
            </a:xfrm>
            <a:custGeom>
              <a:avLst/>
              <a:gdLst>
                <a:gd name="T0" fmla="*/ 1 w 20"/>
                <a:gd name="T1" fmla="*/ 0 h 493"/>
                <a:gd name="T2" fmla="*/ 2 w 20"/>
                <a:gd name="T3" fmla="*/ 10 h 493"/>
                <a:gd name="T4" fmla="*/ 0 w 20"/>
                <a:gd name="T5" fmla="*/ 26 h 493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20" h="493">
                  <a:moveTo>
                    <a:pt x="12" y="0"/>
                  </a:moveTo>
                  <a:cubicBezTo>
                    <a:pt x="2" y="61"/>
                    <a:pt x="0" y="120"/>
                    <a:pt x="20" y="180"/>
                  </a:cubicBezTo>
                  <a:cubicBezTo>
                    <a:pt x="16" y="284"/>
                    <a:pt x="4" y="389"/>
                    <a:pt x="4" y="493"/>
                  </a:cubicBezTo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" name="AutoShape 90"/>
            <p:cNvSpPr>
              <a:spLocks noChangeArrowheads="1"/>
            </p:cNvSpPr>
            <p:nvPr/>
          </p:nvSpPr>
          <p:spPr bwMode="auto">
            <a:xfrm rot="10438822" flipH="1" flipV="1">
              <a:off x="2065" y="1210"/>
              <a:ext cx="71" cy="44"/>
            </a:xfrm>
            <a:prstGeom prst="flowChartConnector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endParaRPr lang="en-US"/>
            </a:p>
          </p:txBody>
        </p:sp>
        <p:grpSp>
          <p:nvGrpSpPr>
            <p:cNvPr id="47" name="Group 91"/>
            <p:cNvGrpSpPr>
              <a:grpSpLocks/>
            </p:cNvGrpSpPr>
            <p:nvPr/>
          </p:nvGrpSpPr>
          <p:grpSpPr bwMode="auto">
            <a:xfrm rot="10438822" flipH="1" flipV="1">
              <a:off x="2132" y="1089"/>
              <a:ext cx="73" cy="147"/>
              <a:chOff x="4176" y="432"/>
              <a:chExt cx="192" cy="637"/>
            </a:xfrm>
          </p:grpSpPr>
          <p:sp>
            <p:nvSpPr>
              <p:cNvPr id="313" name="Freeform 92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4" name="Freeform 93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5" name="AutoShape 94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48" name="Group 95"/>
            <p:cNvGrpSpPr>
              <a:grpSpLocks/>
            </p:cNvGrpSpPr>
            <p:nvPr/>
          </p:nvGrpSpPr>
          <p:grpSpPr bwMode="auto">
            <a:xfrm rot="10438822" flipH="1" flipV="1">
              <a:off x="2139" y="1163"/>
              <a:ext cx="73" cy="146"/>
              <a:chOff x="4176" y="432"/>
              <a:chExt cx="192" cy="637"/>
            </a:xfrm>
          </p:grpSpPr>
          <p:sp>
            <p:nvSpPr>
              <p:cNvPr id="310" name="Freeform 96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1" name="Freeform 97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2" name="AutoShape 98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sp>
          <p:nvSpPr>
            <p:cNvPr id="49" name="Freeform 99"/>
            <p:cNvSpPr>
              <a:spLocks/>
            </p:cNvSpPr>
            <p:nvPr/>
          </p:nvSpPr>
          <p:spPr bwMode="auto">
            <a:xfrm rot="10438822" flipH="1" flipV="1">
              <a:off x="2018" y="1288"/>
              <a:ext cx="9" cy="114"/>
            </a:xfrm>
            <a:custGeom>
              <a:avLst/>
              <a:gdLst>
                <a:gd name="T0" fmla="*/ 2 w 20"/>
                <a:gd name="T1" fmla="*/ 0 h 493"/>
                <a:gd name="T2" fmla="*/ 4 w 20"/>
                <a:gd name="T3" fmla="*/ 10 h 493"/>
                <a:gd name="T4" fmla="*/ 1 w 20"/>
                <a:gd name="T5" fmla="*/ 26 h 493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20" h="493">
                  <a:moveTo>
                    <a:pt x="12" y="0"/>
                  </a:moveTo>
                  <a:cubicBezTo>
                    <a:pt x="2" y="61"/>
                    <a:pt x="0" y="120"/>
                    <a:pt x="20" y="180"/>
                  </a:cubicBezTo>
                  <a:cubicBezTo>
                    <a:pt x="16" y="284"/>
                    <a:pt x="4" y="389"/>
                    <a:pt x="4" y="493"/>
                  </a:cubicBezTo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" name="Freeform 100"/>
            <p:cNvSpPr>
              <a:spLocks/>
            </p:cNvSpPr>
            <p:nvPr/>
          </p:nvSpPr>
          <p:spPr bwMode="auto">
            <a:xfrm rot="10438822" flipH="1" flipV="1">
              <a:off x="2049" y="1283"/>
              <a:ext cx="8" cy="114"/>
            </a:xfrm>
            <a:custGeom>
              <a:avLst/>
              <a:gdLst>
                <a:gd name="T0" fmla="*/ 2 w 20"/>
                <a:gd name="T1" fmla="*/ 0 h 493"/>
                <a:gd name="T2" fmla="*/ 3 w 20"/>
                <a:gd name="T3" fmla="*/ 10 h 493"/>
                <a:gd name="T4" fmla="*/ 1 w 20"/>
                <a:gd name="T5" fmla="*/ 26 h 493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20" h="493">
                  <a:moveTo>
                    <a:pt x="12" y="0"/>
                  </a:moveTo>
                  <a:cubicBezTo>
                    <a:pt x="2" y="61"/>
                    <a:pt x="0" y="120"/>
                    <a:pt x="20" y="180"/>
                  </a:cubicBezTo>
                  <a:cubicBezTo>
                    <a:pt x="16" y="284"/>
                    <a:pt x="4" y="389"/>
                    <a:pt x="4" y="493"/>
                  </a:cubicBezTo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" name="AutoShape 101"/>
            <p:cNvSpPr>
              <a:spLocks noChangeArrowheads="1"/>
            </p:cNvSpPr>
            <p:nvPr/>
          </p:nvSpPr>
          <p:spPr bwMode="auto">
            <a:xfrm rot="10438822" flipH="1" flipV="1">
              <a:off x="1994" y="1254"/>
              <a:ext cx="74" cy="44"/>
            </a:xfrm>
            <a:prstGeom prst="flowChartConnector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endParaRPr lang="en-US"/>
            </a:p>
          </p:txBody>
        </p:sp>
        <p:grpSp>
          <p:nvGrpSpPr>
            <p:cNvPr id="52" name="Group 102"/>
            <p:cNvGrpSpPr>
              <a:grpSpLocks/>
            </p:cNvGrpSpPr>
            <p:nvPr/>
          </p:nvGrpSpPr>
          <p:grpSpPr bwMode="auto">
            <a:xfrm rot="10438822" flipH="1" flipV="1">
              <a:off x="2145" y="1236"/>
              <a:ext cx="75" cy="149"/>
              <a:chOff x="4176" y="432"/>
              <a:chExt cx="192" cy="637"/>
            </a:xfrm>
          </p:grpSpPr>
          <p:sp>
            <p:nvSpPr>
              <p:cNvPr id="307" name="Freeform 103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08" name="Freeform 104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09" name="AutoShape 105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cxnSp>
          <p:nvCxnSpPr>
            <p:cNvPr id="53" name="AutoShape 106"/>
            <p:cNvCxnSpPr>
              <a:cxnSpLocks noChangeShapeType="1"/>
            </p:cNvCxnSpPr>
            <p:nvPr/>
          </p:nvCxnSpPr>
          <p:spPr bwMode="auto">
            <a:xfrm rot="5400000" flipH="1" flipV="1">
              <a:off x="2604" y="1371"/>
              <a:ext cx="41" cy="345"/>
            </a:xfrm>
            <a:prstGeom prst="curvedConnector3">
              <a:avLst>
                <a:gd name="adj1" fmla="val -467741"/>
              </a:avLst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grpSp>
          <p:nvGrpSpPr>
            <p:cNvPr id="54" name="Group 107"/>
            <p:cNvGrpSpPr>
              <a:grpSpLocks/>
            </p:cNvGrpSpPr>
            <p:nvPr/>
          </p:nvGrpSpPr>
          <p:grpSpPr bwMode="auto">
            <a:xfrm rot="10438822">
              <a:off x="2152" y="1449"/>
              <a:ext cx="71" cy="147"/>
              <a:chOff x="4176" y="432"/>
              <a:chExt cx="192" cy="637"/>
            </a:xfrm>
          </p:grpSpPr>
          <p:sp>
            <p:nvSpPr>
              <p:cNvPr id="304" name="Freeform 108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05" name="Freeform 109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06" name="AutoShape 110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55" name="Group 111"/>
            <p:cNvGrpSpPr>
              <a:grpSpLocks/>
            </p:cNvGrpSpPr>
            <p:nvPr/>
          </p:nvGrpSpPr>
          <p:grpSpPr bwMode="auto">
            <a:xfrm rot="10438822">
              <a:off x="2220" y="1402"/>
              <a:ext cx="74" cy="146"/>
              <a:chOff x="4176" y="432"/>
              <a:chExt cx="192" cy="637"/>
            </a:xfrm>
          </p:grpSpPr>
          <p:sp>
            <p:nvSpPr>
              <p:cNvPr id="301" name="Freeform 112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02" name="Freeform 113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03" name="AutoShape 114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56" name="Group 115"/>
            <p:cNvGrpSpPr>
              <a:grpSpLocks/>
            </p:cNvGrpSpPr>
            <p:nvPr/>
          </p:nvGrpSpPr>
          <p:grpSpPr bwMode="auto">
            <a:xfrm rot="10438822">
              <a:off x="2213" y="1330"/>
              <a:ext cx="75" cy="146"/>
              <a:chOff x="4176" y="432"/>
              <a:chExt cx="192" cy="637"/>
            </a:xfrm>
          </p:grpSpPr>
          <p:sp>
            <p:nvSpPr>
              <p:cNvPr id="298" name="Freeform 116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99" name="Freeform 117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00" name="AutoShape 118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57" name="Group 119"/>
            <p:cNvGrpSpPr>
              <a:grpSpLocks/>
            </p:cNvGrpSpPr>
            <p:nvPr/>
          </p:nvGrpSpPr>
          <p:grpSpPr bwMode="auto">
            <a:xfrm rot="10438822" flipH="1" flipV="1">
              <a:off x="2199" y="1120"/>
              <a:ext cx="72" cy="146"/>
              <a:chOff x="4176" y="432"/>
              <a:chExt cx="192" cy="637"/>
            </a:xfrm>
          </p:grpSpPr>
          <p:sp>
            <p:nvSpPr>
              <p:cNvPr id="295" name="Freeform 120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96" name="Freeform 121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97" name="AutoShape 122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58" name="Group 123"/>
            <p:cNvGrpSpPr>
              <a:grpSpLocks/>
            </p:cNvGrpSpPr>
            <p:nvPr/>
          </p:nvGrpSpPr>
          <p:grpSpPr bwMode="auto">
            <a:xfrm rot="10438822" flipH="1" flipV="1">
              <a:off x="2205" y="1191"/>
              <a:ext cx="73" cy="149"/>
              <a:chOff x="4176" y="432"/>
              <a:chExt cx="192" cy="637"/>
            </a:xfrm>
          </p:grpSpPr>
          <p:sp>
            <p:nvSpPr>
              <p:cNvPr id="292" name="Freeform 124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93" name="Freeform 125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94" name="AutoShape 126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59" name="Group 127"/>
            <p:cNvGrpSpPr>
              <a:grpSpLocks/>
            </p:cNvGrpSpPr>
            <p:nvPr/>
          </p:nvGrpSpPr>
          <p:grpSpPr bwMode="auto">
            <a:xfrm rot="10438822">
              <a:off x="2567" y="1449"/>
              <a:ext cx="75" cy="147"/>
              <a:chOff x="4176" y="432"/>
              <a:chExt cx="192" cy="637"/>
            </a:xfrm>
          </p:grpSpPr>
          <p:sp>
            <p:nvSpPr>
              <p:cNvPr id="289" name="Freeform 128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90" name="Freeform 129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91" name="AutoShape 130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60" name="Group 131"/>
            <p:cNvGrpSpPr>
              <a:grpSpLocks/>
            </p:cNvGrpSpPr>
            <p:nvPr/>
          </p:nvGrpSpPr>
          <p:grpSpPr bwMode="auto">
            <a:xfrm rot="10438822">
              <a:off x="2562" y="1375"/>
              <a:ext cx="71" cy="148"/>
              <a:chOff x="4176" y="432"/>
              <a:chExt cx="192" cy="637"/>
            </a:xfrm>
          </p:grpSpPr>
          <p:sp>
            <p:nvSpPr>
              <p:cNvPr id="286" name="Freeform 132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87" name="Freeform 133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88" name="AutoShape 134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61" name="Group 135"/>
            <p:cNvGrpSpPr>
              <a:grpSpLocks/>
            </p:cNvGrpSpPr>
            <p:nvPr/>
          </p:nvGrpSpPr>
          <p:grpSpPr bwMode="auto">
            <a:xfrm rot="10438822">
              <a:off x="2492" y="1420"/>
              <a:ext cx="74" cy="147"/>
              <a:chOff x="4176" y="432"/>
              <a:chExt cx="192" cy="637"/>
            </a:xfrm>
          </p:grpSpPr>
          <p:sp>
            <p:nvSpPr>
              <p:cNvPr id="283" name="Freeform 136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84" name="Freeform 137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85" name="AutoShape 138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62" name="Group 139"/>
            <p:cNvGrpSpPr>
              <a:grpSpLocks/>
            </p:cNvGrpSpPr>
            <p:nvPr/>
          </p:nvGrpSpPr>
          <p:grpSpPr bwMode="auto">
            <a:xfrm rot="10438822">
              <a:off x="2486" y="1347"/>
              <a:ext cx="74" cy="146"/>
              <a:chOff x="4176" y="432"/>
              <a:chExt cx="192" cy="637"/>
            </a:xfrm>
          </p:grpSpPr>
          <p:sp>
            <p:nvSpPr>
              <p:cNvPr id="280" name="Freeform 140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81" name="Freeform 141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82" name="AutoShape 142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63" name="Group 143"/>
            <p:cNvGrpSpPr>
              <a:grpSpLocks/>
            </p:cNvGrpSpPr>
            <p:nvPr/>
          </p:nvGrpSpPr>
          <p:grpSpPr bwMode="auto">
            <a:xfrm rot="10438822" flipH="1" flipV="1">
              <a:off x="2472" y="1136"/>
              <a:ext cx="72" cy="147"/>
              <a:chOff x="4176" y="432"/>
              <a:chExt cx="192" cy="637"/>
            </a:xfrm>
          </p:grpSpPr>
          <p:sp>
            <p:nvSpPr>
              <p:cNvPr id="277" name="Freeform 144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78" name="Freeform 145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79" name="AutoShape 146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64" name="Group 147"/>
            <p:cNvGrpSpPr>
              <a:grpSpLocks/>
            </p:cNvGrpSpPr>
            <p:nvPr/>
          </p:nvGrpSpPr>
          <p:grpSpPr bwMode="auto">
            <a:xfrm rot="10438822" flipH="1" flipV="1">
              <a:off x="2478" y="1210"/>
              <a:ext cx="74" cy="147"/>
              <a:chOff x="4176" y="432"/>
              <a:chExt cx="192" cy="637"/>
            </a:xfrm>
          </p:grpSpPr>
          <p:sp>
            <p:nvSpPr>
              <p:cNvPr id="274" name="Freeform 148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75" name="Freeform 149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76" name="AutoShape 150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65" name="Group 151"/>
            <p:cNvGrpSpPr>
              <a:grpSpLocks/>
            </p:cNvGrpSpPr>
            <p:nvPr/>
          </p:nvGrpSpPr>
          <p:grpSpPr bwMode="auto">
            <a:xfrm rot="10438822" flipH="1" flipV="1">
              <a:off x="2539" y="1089"/>
              <a:ext cx="73" cy="147"/>
              <a:chOff x="4176" y="432"/>
              <a:chExt cx="192" cy="637"/>
            </a:xfrm>
          </p:grpSpPr>
          <p:sp>
            <p:nvSpPr>
              <p:cNvPr id="271" name="Freeform 152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72" name="Freeform 153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73" name="AutoShape 154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66" name="Group 155"/>
            <p:cNvGrpSpPr>
              <a:grpSpLocks/>
            </p:cNvGrpSpPr>
            <p:nvPr/>
          </p:nvGrpSpPr>
          <p:grpSpPr bwMode="auto">
            <a:xfrm rot="10438822" flipH="1" flipV="1">
              <a:off x="2545" y="1163"/>
              <a:ext cx="74" cy="146"/>
              <a:chOff x="4176" y="432"/>
              <a:chExt cx="192" cy="637"/>
            </a:xfrm>
          </p:grpSpPr>
          <p:sp>
            <p:nvSpPr>
              <p:cNvPr id="268" name="Freeform 156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69" name="Freeform 157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70" name="AutoShape 158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67" name="Group 159"/>
            <p:cNvGrpSpPr>
              <a:grpSpLocks/>
            </p:cNvGrpSpPr>
            <p:nvPr/>
          </p:nvGrpSpPr>
          <p:grpSpPr bwMode="auto">
            <a:xfrm rot="10438822" flipH="1" flipV="1">
              <a:off x="2553" y="1236"/>
              <a:ext cx="72" cy="149"/>
              <a:chOff x="4176" y="432"/>
              <a:chExt cx="192" cy="637"/>
            </a:xfrm>
          </p:grpSpPr>
          <p:sp>
            <p:nvSpPr>
              <p:cNvPr id="265" name="Freeform 160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66" name="Freeform 161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67" name="AutoShape 162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68" name="Group 163"/>
            <p:cNvGrpSpPr>
              <a:grpSpLocks/>
            </p:cNvGrpSpPr>
            <p:nvPr/>
          </p:nvGrpSpPr>
          <p:grpSpPr bwMode="auto">
            <a:xfrm rot="10438822">
              <a:off x="2684" y="1455"/>
              <a:ext cx="74" cy="148"/>
              <a:chOff x="4176" y="432"/>
              <a:chExt cx="192" cy="637"/>
            </a:xfrm>
          </p:grpSpPr>
          <p:sp>
            <p:nvSpPr>
              <p:cNvPr id="262" name="Freeform 164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63" name="Freeform 165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64" name="AutoShape 166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69" name="Group 167"/>
            <p:cNvGrpSpPr>
              <a:grpSpLocks/>
            </p:cNvGrpSpPr>
            <p:nvPr/>
          </p:nvGrpSpPr>
          <p:grpSpPr bwMode="auto">
            <a:xfrm rot="10438822">
              <a:off x="2678" y="1383"/>
              <a:ext cx="73" cy="147"/>
              <a:chOff x="4176" y="432"/>
              <a:chExt cx="192" cy="637"/>
            </a:xfrm>
          </p:grpSpPr>
          <p:sp>
            <p:nvSpPr>
              <p:cNvPr id="259" name="Freeform 168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60" name="Freeform 169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61" name="AutoShape 170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70" name="Group 171"/>
            <p:cNvGrpSpPr>
              <a:grpSpLocks/>
            </p:cNvGrpSpPr>
            <p:nvPr/>
          </p:nvGrpSpPr>
          <p:grpSpPr bwMode="auto">
            <a:xfrm rot="10438822">
              <a:off x="2609" y="1427"/>
              <a:ext cx="72" cy="146"/>
              <a:chOff x="4176" y="432"/>
              <a:chExt cx="192" cy="637"/>
            </a:xfrm>
          </p:grpSpPr>
          <p:sp>
            <p:nvSpPr>
              <p:cNvPr id="256" name="Freeform 172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7" name="Freeform 173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8" name="AutoShape 174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71" name="Group 175"/>
            <p:cNvGrpSpPr>
              <a:grpSpLocks/>
            </p:cNvGrpSpPr>
            <p:nvPr/>
          </p:nvGrpSpPr>
          <p:grpSpPr bwMode="auto">
            <a:xfrm rot="10438822">
              <a:off x="2602" y="1353"/>
              <a:ext cx="72" cy="147"/>
              <a:chOff x="4176" y="432"/>
              <a:chExt cx="192" cy="637"/>
            </a:xfrm>
          </p:grpSpPr>
          <p:sp>
            <p:nvSpPr>
              <p:cNvPr id="253" name="Freeform 176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4" name="Freeform 177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5" name="AutoShape 178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72" name="Group 179"/>
            <p:cNvGrpSpPr>
              <a:grpSpLocks/>
            </p:cNvGrpSpPr>
            <p:nvPr/>
          </p:nvGrpSpPr>
          <p:grpSpPr bwMode="auto">
            <a:xfrm rot="10438822" flipH="1" flipV="1">
              <a:off x="2586" y="1143"/>
              <a:ext cx="77" cy="148"/>
              <a:chOff x="4176" y="432"/>
              <a:chExt cx="192" cy="637"/>
            </a:xfrm>
          </p:grpSpPr>
          <p:sp>
            <p:nvSpPr>
              <p:cNvPr id="250" name="Freeform 180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1" name="Freeform 181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2" name="AutoShape 182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73" name="Group 183"/>
            <p:cNvGrpSpPr>
              <a:grpSpLocks/>
            </p:cNvGrpSpPr>
            <p:nvPr/>
          </p:nvGrpSpPr>
          <p:grpSpPr bwMode="auto">
            <a:xfrm rot="10438822" flipH="1" flipV="1">
              <a:off x="2595" y="1216"/>
              <a:ext cx="72" cy="147"/>
              <a:chOff x="4176" y="432"/>
              <a:chExt cx="192" cy="637"/>
            </a:xfrm>
          </p:grpSpPr>
          <p:sp>
            <p:nvSpPr>
              <p:cNvPr id="247" name="Freeform 184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48" name="Freeform 185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49" name="AutoShape 186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74" name="Group 187"/>
            <p:cNvGrpSpPr>
              <a:grpSpLocks/>
            </p:cNvGrpSpPr>
            <p:nvPr/>
          </p:nvGrpSpPr>
          <p:grpSpPr bwMode="auto">
            <a:xfrm rot="10438822" flipH="1" flipV="1">
              <a:off x="2656" y="1096"/>
              <a:ext cx="74" cy="147"/>
              <a:chOff x="4176" y="432"/>
              <a:chExt cx="192" cy="637"/>
            </a:xfrm>
          </p:grpSpPr>
          <p:sp>
            <p:nvSpPr>
              <p:cNvPr id="244" name="Freeform 188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45" name="Freeform 189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46" name="AutoShape 190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75" name="Group 191"/>
            <p:cNvGrpSpPr>
              <a:grpSpLocks/>
            </p:cNvGrpSpPr>
            <p:nvPr/>
          </p:nvGrpSpPr>
          <p:grpSpPr bwMode="auto">
            <a:xfrm rot="10438822" flipH="1" flipV="1">
              <a:off x="2664" y="1169"/>
              <a:ext cx="71" cy="147"/>
              <a:chOff x="4176" y="432"/>
              <a:chExt cx="192" cy="637"/>
            </a:xfrm>
          </p:grpSpPr>
          <p:sp>
            <p:nvSpPr>
              <p:cNvPr id="241" name="Freeform 192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42" name="Freeform 193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43" name="AutoShape 194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76" name="Group 195"/>
            <p:cNvGrpSpPr>
              <a:grpSpLocks/>
            </p:cNvGrpSpPr>
            <p:nvPr/>
          </p:nvGrpSpPr>
          <p:grpSpPr bwMode="auto">
            <a:xfrm rot="10438822" flipH="1" flipV="1">
              <a:off x="2670" y="1243"/>
              <a:ext cx="74" cy="147"/>
              <a:chOff x="4176" y="432"/>
              <a:chExt cx="192" cy="637"/>
            </a:xfrm>
          </p:grpSpPr>
          <p:sp>
            <p:nvSpPr>
              <p:cNvPr id="238" name="Freeform 196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39" name="Freeform 197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40" name="AutoShape 198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77" name="Group 199"/>
            <p:cNvGrpSpPr>
              <a:grpSpLocks/>
            </p:cNvGrpSpPr>
            <p:nvPr/>
          </p:nvGrpSpPr>
          <p:grpSpPr bwMode="auto">
            <a:xfrm>
              <a:off x="2973" y="1089"/>
              <a:ext cx="522" cy="553"/>
              <a:chOff x="3456" y="2064"/>
              <a:chExt cx="456" cy="427"/>
            </a:xfrm>
          </p:grpSpPr>
          <p:grpSp>
            <p:nvGrpSpPr>
              <p:cNvPr id="98" name="Group 200"/>
              <p:cNvGrpSpPr>
                <a:grpSpLocks/>
              </p:cNvGrpSpPr>
              <p:nvPr/>
            </p:nvGrpSpPr>
            <p:grpSpPr bwMode="auto">
              <a:xfrm rot="10438822">
                <a:off x="3675" y="2363"/>
                <a:ext cx="64" cy="114"/>
                <a:chOff x="4176" y="432"/>
                <a:chExt cx="192" cy="637"/>
              </a:xfrm>
            </p:grpSpPr>
            <p:sp>
              <p:nvSpPr>
                <p:cNvPr id="235" name="Freeform 201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36" name="Freeform 202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37" name="AutoShape 203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99" name="Group 204"/>
              <p:cNvGrpSpPr>
                <a:grpSpLocks/>
              </p:cNvGrpSpPr>
              <p:nvPr/>
            </p:nvGrpSpPr>
            <p:grpSpPr bwMode="auto">
              <a:xfrm rot="10438822">
                <a:off x="3608" y="2342"/>
                <a:ext cx="64" cy="114"/>
                <a:chOff x="4176" y="432"/>
                <a:chExt cx="192" cy="637"/>
              </a:xfrm>
            </p:grpSpPr>
            <p:sp>
              <p:nvSpPr>
                <p:cNvPr id="232" name="Freeform 205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33" name="Freeform 206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34" name="AutoShape 207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00" name="Group 208"/>
              <p:cNvGrpSpPr>
                <a:grpSpLocks/>
              </p:cNvGrpSpPr>
              <p:nvPr/>
            </p:nvGrpSpPr>
            <p:grpSpPr bwMode="auto">
              <a:xfrm rot="10438822">
                <a:off x="3669" y="2306"/>
                <a:ext cx="64" cy="113"/>
                <a:chOff x="4176" y="432"/>
                <a:chExt cx="192" cy="637"/>
              </a:xfrm>
            </p:grpSpPr>
            <p:sp>
              <p:nvSpPr>
                <p:cNvPr id="229" name="Freeform 209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30" name="Freeform 210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31" name="AutoShape 211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01" name="Group 212"/>
              <p:cNvGrpSpPr>
                <a:grpSpLocks/>
              </p:cNvGrpSpPr>
              <p:nvPr/>
            </p:nvGrpSpPr>
            <p:grpSpPr bwMode="auto">
              <a:xfrm rot="10438822">
                <a:off x="3602" y="2285"/>
                <a:ext cx="64" cy="114"/>
                <a:chOff x="4176" y="432"/>
                <a:chExt cx="192" cy="637"/>
              </a:xfrm>
            </p:grpSpPr>
            <p:sp>
              <p:nvSpPr>
                <p:cNvPr id="226" name="Freeform 213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27" name="Freeform 214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28" name="AutoShape 215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02" name="Group 216"/>
              <p:cNvGrpSpPr>
                <a:grpSpLocks/>
              </p:cNvGrpSpPr>
              <p:nvPr/>
            </p:nvGrpSpPr>
            <p:grpSpPr bwMode="auto">
              <a:xfrm rot="10438822">
                <a:off x="3548" y="2377"/>
                <a:ext cx="64" cy="114"/>
                <a:chOff x="4176" y="432"/>
                <a:chExt cx="192" cy="637"/>
              </a:xfrm>
            </p:grpSpPr>
            <p:sp>
              <p:nvSpPr>
                <p:cNvPr id="223" name="Freeform 217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24" name="Freeform 218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25" name="AutoShape 219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03" name="Group 220"/>
              <p:cNvGrpSpPr>
                <a:grpSpLocks/>
              </p:cNvGrpSpPr>
              <p:nvPr/>
            </p:nvGrpSpPr>
            <p:grpSpPr bwMode="auto">
              <a:xfrm rot="10438822">
                <a:off x="3542" y="2320"/>
                <a:ext cx="64" cy="113"/>
                <a:chOff x="4176" y="432"/>
                <a:chExt cx="192" cy="637"/>
              </a:xfrm>
            </p:grpSpPr>
            <p:sp>
              <p:nvSpPr>
                <p:cNvPr id="220" name="Freeform 221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21" name="Freeform 222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22" name="AutoShape 223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04" name="Group 224"/>
              <p:cNvGrpSpPr>
                <a:grpSpLocks/>
              </p:cNvGrpSpPr>
              <p:nvPr/>
            </p:nvGrpSpPr>
            <p:grpSpPr bwMode="auto">
              <a:xfrm rot="10438822">
                <a:off x="3663" y="2250"/>
                <a:ext cx="64" cy="113"/>
                <a:chOff x="4176" y="432"/>
                <a:chExt cx="192" cy="637"/>
              </a:xfrm>
            </p:grpSpPr>
            <p:sp>
              <p:nvSpPr>
                <p:cNvPr id="217" name="Freeform 225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8" name="Freeform 226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9" name="AutoShape 227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05" name="Group 228"/>
              <p:cNvGrpSpPr>
                <a:grpSpLocks/>
              </p:cNvGrpSpPr>
              <p:nvPr/>
            </p:nvGrpSpPr>
            <p:grpSpPr bwMode="auto">
              <a:xfrm rot="10438822">
                <a:off x="3481" y="2355"/>
                <a:ext cx="64" cy="114"/>
                <a:chOff x="4176" y="432"/>
                <a:chExt cx="192" cy="637"/>
              </a:xfrm>
            </p:grpSpPr>
            <p:sp>
              <p:nvSpPr>
                <p:cNvPr id="214" name="Freeform 229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5" name="Freeform 230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6" name="AutoShape 231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06" name="Group 232"/>
              <p:cNvGrpSpPr>
                <a:grpSpLocks/>
              </p:cNvGrpSpPr>
              <p:nvPr/>
            </p:nvGrpSpPr>
            <p:grpSpPr bwMode="auto">
              <a:xfrm rot="10438822">
                <a:off x="3536" y="2263"/>
                <a:ext cx="64" cy="113"/>
                <a:chOff x="4176" y="432"/>
                <a:chExt cx="192" cy="637"/>
              </a:xfrm>
            </p:grpSpPr>
            <p:sp>
              <p:nvSpPr>
                <p:cNvPr id="211" name="Freeform 233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2" name="Freeform 234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3" name="AutoShape 235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07" name="Group 236"/>
              <p:cNvGrpSpPr>
                <a:grpSpLocks/>
              </p:cNvGrpSpPr>
              <p:nvPr/>
            </p:nvGrpSpPr>
            <p:grpSpPr bwMode="auto">
              <a:xfrm rot="10438822">
                <a:off x="3475" y="2299"/>
                <a:ext cx="64" cy="114"/>
                <a:chOff x="4176" y="432"/>
                <a:chExt cx="192" cy="637"/>
              </a:xfrm>
            </p:grpSpPr>
            <p:sp>
              <p:nvSpPr>
                <p:cNvPr id="208" name="Freeform 237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09" name="Freeform 238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" name="AutoShape 239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08" name="Group 240"/>
              <p:cNvGrpSpPr>
                <a:grpSpLocks/>
              </p:cNvGrpSpPr>
              <p:nvPr/>
            </p:nvGrpSpPr>
            <p:grpSpPr bwMode="auto">
              <a:xfrm rot="10438822" flipH="1" flipV="1">
                <a:off x="3456" y="2078"/>
                <a:ext cx="64" cy="113"/>
                <a:chOff x="4176" y="432"/>
                <a:chExt cx="192" cy="637"/>
              </a:xfrm>
            </p:grpSpPr>
            <p:sp>
              <p:nvSpPr>
                <p:cNvPr id="205" name="Freeform 241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06" name="Freeform 242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07" name="AutoShape 243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09" name="Group 244"/>
              <p:cNvGrpSpPr>
                <a:grpSpLocks/>
              </p:cNvGrpSpPr>
              <p:nvPr/>
            </p:nvGrpSpPr>
            <p:grpSpPr bwMode="auto">
              <a:xfrm rot="10438822" flipH="1" flipV="1">
                <a:off x="3523" y="2100"/>
                <a:ext cx="64" cy="114"/>
                <a:chOff x="4176" y="432"/>
                <a:chExt cx="192" cy="637"/>
              </a:xfrm>
            </p:grpSpPr>
            <p:sp>
              <p:nvSpPr>
                <p:cNvPr id="202" name="Freeform 245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03" name="Freeform 246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04" name="AutoShape 247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10" name="Group 248"/>
              <p:cNvGrpSpPr>
                <a:grpSpLocks/>
              </p:cNvGrpSpPr>
              <p:nvPr/>
            </p:nvGrpSpPr>
            <p:grpSpPr bwMode="auto">
              <a:xfrm rot="10438822" flipH="1" flipV="1">
                <a:off x="3462" y="2135"/>
                <a:ext cx="64" cy="113"/>
                <a:chOff x="4176" y="432"/>
                <a:chExt cx="192" cy="637"/>
              </a:xfrm>
            </p:grpSpPr>
            <p:sp>
              <p:nvSpPr>
                <p:cNvPr id="199" name="Freeform 249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00" name="Freeform 250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01" name="AutoShape 251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11" name="Group 252"/>
              <p:cNvGrpSpPr>
                <a:grpSpLocks/>
              </p:cNvGrpSpPr>
              <p:nvPr/>
            </p:nvGrpSpPr>
            <p:grpSpPr bwMode="auto">
              <a:xfrm rot="10438822" flipH="1" flipV="1">
                <a:off x="3529" y="2157"/>
                <a:ext cx="64" cy="114"/>
                <a:chOff x="4176" y="432"/>
                <a:chExt cx="192" cy="637"/>
              </a:xfrm>
            </p:grpSpPr>
            <p:sp>
              <p:nvSpPr>
                <p:cNvPr id="196" name="Freeform 253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97" name="Freeform 254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98" name="AutoShape 255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12" name="Group 256"/>
              <p:cNvGrpSpPr>
                <a:grpSpLocks/>
              </p:cNvGrpSpPr>
              <p:nvPr/>
            </p:nvGrpSpPr>
            <p:grpSpPr bwMode="auto">
              <a:xfrm rot="10438822" flipH="1" flipV="1">
                <a:off x="3583" y="2064"/>
                <a:ext cx="64" cy="113"/>
                <a:chOff x="4176" y="432"/>
                <a:chExt cx="192" cy="637"/>
              </a:xfrm>
            </p:grpSpPr>
            <p:sp>
              <p:nvSpPr>
                <p:cNvPr id="193" name="Freeform 257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94" name="Freeform 258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95" name="AutoShape 259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13" name="Group 260"/>
              <p:cNvGrpSpPr>
                <a:grpSpLocks/>
              </p:cNvGrpSpPr>
              <p:nvPr/>
            </p:nvGrpSpPr>
            <p:grpSpPr bwMode="auto">
              <a:xfrm rot="10438822" flipH="1" flipV="1">
                <a:off x="3589" y="2121"/>
                <a:ext cx="64" cy="113"/>
                <a:chOff x="4176" y="432"/>
                <a:chExt cx="192" cy="637"/>
              </a:xfrm>
            </p:grpSpPr>
            <p:sp>
              <p:nvSpPr>
                <p:cNvPr id="190" name="Freeform 261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91" name="Freeform 262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92" name="AutoShape 263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14" name="Group 264"/>
              <p:cNvGrpSpPr>
                <a:grpSpLocks/>
              </p:cNvGrpSpPr>
              <p:nvPr/>
            </p:nvGrpSpPr>
            <p:grpSpPr bwMode="auto">
              <a:xfrm rot="10438822" flipH="1" flipV="1">
                <a:off x="3468" y="2191"/>
                <a:ext cx="64" cy="114"/>
                <a:chOff x="4176" y="432"/>
                <a:chExt cx="192" cy="637"/>
              </a:xfrm>
            </p:grpSpPr>
            <p:sp>
              <p:nvSpPr>
                <p:cNvPr id="187" name="Freeform 265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88" name="Freeform 266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89" name="AutoShape 267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15" name="Group 268"/>
              <p:cNvGrpSpPr>
                <a:grpSpLocks/>
              </p:cNvGrpSpPr>
              <p:nvPr/>
            </p:nvGrpSpPr>
            <p:grpSpPr bwMode="auto">
              <a:xfrm rot="10438822" flipH="1" flipV="1">
                <a:off x="3650" y="2087"/>
                <a:ext cx="64" cy="114"/>
                <a:chOff x="4176" y="432"/>
                <a:chExt cx="192" cy="637"/>
              </a:xfrm>
            </p:grpSpPr>
            <p:sp>
              <p:nvSpPr>
                <p:cNvPr id="184" name="Freeform 269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85" name="Freeform 270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86" name="AutoShape 271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16" name="Group 272"/>
              <p:cNvGrpSpPr>
                <a:grpSpLocks/>
              </p:cNvGrpSpPr>
              <p:nvPr/>
            </p:nvGrpSpPr>
            <p:grpSpPr bwMode="auto">
              <a:xfrm rot="10438822" flipH="1" flipV="1">
                <a:off x="3595" y="2178"/>
                <a:ext cx="64" cy="114"/>
                <a:chOff x="4176" y="432"/>
                <a:chExt cx="192" cy="637"/>
              </a:xfrm>
            </p:grpSpPr>
            <p:sp>
              <p:nvSpPr>
                <p:cNvPr id="181" name="Freeform 273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82" name="Freeform 274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83" name="AutoShape 275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17" name="Group 276"/>
              <p:cNvGrpSpPr>
                <a:grpSpLocks/>
              </p:cNvGrpSpPr>
              <p:nvPr/>
            </p:nvGrpSpPr>
            <p:grpSpPr bwMode="auto">
              <a:xfrm rot="10438822" flipH="1" flipV="1">
                <a:off x="3656" y="2143"/>
                <a:ext cx="64" cy="114"/>
                <a:chOff x="4176" y="432"/>
                <a:chExt cx="192" cy="637"/>
              </a:xfrm>
            </p:grpSpPr>
            <p:sp>
              <p:nvSpPr>
                <p:cNvPr id="178" name="Freeform 277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79" name="Freeform 278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80" name="AutoShape 279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18" name="Group 280"/>
              <p:cNvGrpSpPr>
                <a:grpSpLocks/>
              </p:cNvGrpSpPr>
              <p:nvPr/>
            </p:nvGrpSpPr>
            <p:grpSpPr bwMode="auto">
              <a:xfrm rot="10438822">
                <a:off x="3848" y="2342"/>
                <a:ext cx="64" cy="114"/>
                <a:chOff x="4176" y="432"/>
                <a:chExt cx="192" cy="637"/>
              </a:xfrm>
            </p:grpSpPr>
            <p:sp>
              <p:nvSpPr>
                <p:cNvPr id="175" name="Freeform 281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76" name="Freeform 282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77" name="AutoShape 283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19" name="Group 284"/>
              <p:cNvGrpSpPr>
                <a:grpSpLocks/>
              </p:cNvGrpSpPr>
              <p:nvPr/>
            </p:nvGrpSpPr>
            <p:grpSpPr bwMode="auto">
              <a:xfrm rot="10438822">
                <a:off x="3842" y="2285"/>
                <a:ext cx="64" cy="114"/>
                <a:chOff x="4176" y="432"/>
                <a:chExt cx="192" cy="637"/>
              </a:xfrm>
            </p:grpSpPr>
            <p:sp>
              <p:nvSpPr>
                <p:cNvPr id="172" name="Freeform 285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73" name="Freeform 286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74" name="AutoShape 287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20" name="Group 288"/>
              <p:cNvGrpSpPr>
                <a:grpSpLocks/>
              </p:cNvGrpSpPr>
              <p:nvPr/>
            </p:nvGrpSpPr>
            <p:grpSpPr bwMode="auto">
              <a:xfrm rot="10438822">
                <a:off x="3788" y="2377"/>
                <a:ext cx="64" cy="114"/>
                <a:chOff x="4176" y="432"/>
                <a:chExt cx="192" cy="637"/>
              </a:xfrm>
            </p:grpSpPr>
            <p:sp>
              <p:nvSpPr>
                <p:cNvPr id="169" name="Freeform 289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70" name="Freeform 290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71" name="AutoShape 291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21" name="Group 292"/>
              <p:cNvGrpSpPr>
                <a:grpSpLocks/>
              </p:cNvGrpSpPr>
              <p:nvPr/>
            </p:nvGrpSpPr>
            <p:grpSpPr bwMode="auto">
              <a:xfrm rot="10438822">
                <a:off x="3782" y="2320"/>
                <a:ext cx="64" cy="113"/>
                <a:chOff x="4176" y="432"/>
                <a:chExt cx="192" cy="637"/>
              </a:xfrm>
            </p:grpSpPr>
            <p:sp>
              <p:nvSpPr>
                <p:cNvPr id="166" name="Freeform 293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67" name="Freeform 294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68" name="AutoShape 295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22" name="Group 296"/>
              <p:cNvGrpSpPr>
                <a:grpSpLocks/>
              </p:cNvGrpSpPr>
              <p:nvPr/>
            </p:nvGrpSpPr>
            <p:grpSpPr bwMode="auto">
              <a:xfrm rot="10438822">
                <a:off x="3721" y="2355"/>
                <a:ext cx="64" cy="114"/>
                <a:chOff x="4176" y="432"/>
                <a:chExt cx="192" cy="637"/>
              </a:xfrm>
            </p:grpSpPr>
            <p:sp>
              <p:nvSpPr>
                <p:cNvPr id="163" name="Freeform 297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64" name="Freeform 298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65" name="AutoShape 299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23" name="Group 300"/>
              <p:cNvGrpSpPr>
                <a:grpSpLocks/>
              </p:cNvGrpSpPr>
              <p:nvPr/>
            </p:nvGrpSpPr>
            <p:grpSpPr bwMode="auto">
              <a:xfrm rot="10438822">
                <a:off x="3776" y="2263"/>
                <a:ext cx="64" cy="113"/>
                <a:chOff x="4176" y="432"/>
                <a:chExt cx="192" cy="637"/>
              </a:xfrm>
            </p:grpSpPr>
            <p:sp>
              <p:nvSpPr>
                <p:cNvPr id="160" name="Freeform 301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61" name="Freeform 302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62" name="AutoShape 303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24" name="Group 304"/>
              <p:cNvGrpSpPr>
                <a:grpSpLocks/>
              </p:cNvGrpSpPr>
              <p:nvPr/>
            </p:nvGrpSpPr>
            <p:grpSpPr bwMode="auto">
              <a:xfrm rot="10438822">
                <a:off x="3715" y="2299"/>
                <a:ext cx="64" cy="114"/>
                <a:chOff x="4176" y="432"/>
                <a:chExt cx="192" cy="637"/>
              </a:xfrm>
            </p:grpSpPr>
            <p:sp>
              <p:nvSpPr>
                <p:cNvPr id="157" name="Freeform 305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58" name="Freeform 306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59" name="AutoShape 307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25" name="Group 308"/>
              <p:cNvGrpSpPr>
                <a:grpSpLocks/>
              </p:cNvGrpSpPr>
              <p:nvPr/>
            </p:nvGrpSpPr>
            <p:grpSpPr bwMode="auto">
              <a:xfrm rot="10438822" flipH="1" flipV="1">
                <a:off x="3696" y="2078"/>
                <a:ext cx="64" cy="113"/>
                <a:chOff x="4176" y="432"/>
                <a:chExt cx="192" cy="637"/>
              </a:xfrm>
            </p:grpSpPr>
            <p:sp>
              <p:nvSpPr>
                <p:cNvPr id="154" name="Freeform 309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55" name="Freeform 310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56" name="AutoShape 311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26" name="Group 312"/>
              <p:cNvGrpSpPr>
                <a:grpSpLocks/>
              </p:cNvGrpSpPr>
              <p:nvPr/>
            </p:nvGrpSpPr>
            <p:grpSpPr bwMode="auto">
              <a:xfrm rot="10438822" flipH="1" flipV="1">
                <a:off x="3763" y="2100"/>
                <a:ext cx="64" cy="114"/>
                <a:chOff x="4176" y="432"/>
                <a:chExt cx="192" cy="637"/>
              </a:xfrm>
            </p:grpSpPr>
            <p:sp>
              <p:nvSpPr>
                <p:cNvPr id="151" name="Freeform 313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52" name="Freeform 314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53" name="AutoShape 315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27" name="Group 316"/>
              <p:cNvGrpSpPr>
                <a:grpSpLocks/>
              </p:cNvGrpSpPr>
              <p:nvPr/>
            </p:nvGrpSpPr>
            <p:grpSpPr bwMode="auto">
              <a:xfrm rot="10438822" flipH="1" flipV="1">
                <a:off x="3702" y="2135"/>
                <a:ext cx="64" cy="113"/>
                <a:chOff x="4176" y="432"/>
                <a:chExt cx="192" cy="637"/>
              </a:xfrm>
            </p:grpSpPr>
            <p:sp>
              <p:nvSpPr>
                <p:cNvPr id="148" name="Freeform 317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49" name="Freeform 318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50" name="AutoShape 319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28" name="Group 320"/>
              <p:cNvGrpSpPr>
                <a:grpSpLocks/>
              </p:cNvGrpSpPr>
              <p:nvPr/>
            </p:nvGrpSpPr>
            <p:grpSpPr bwMode="auto">
              <a:xfrm rot="10438822" flipH="1" flipV="1">
                <a:off x="3769" y="2157"/>
                <a:ext cx="64" cy="114"/>
                <a:chOff x="4176" y="432"/>
                <a:chExt cx="192" cy="637"/>
              </a:xfrm>
            </p:grpSpPr>
            <p:sp>
              <p:nvSpPr>
                <p:cNvPr id="145" name="Freeform 321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46" name="Freeform 322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47" name="AutoShape 323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29" name="Group 324"/>
              <p:cNvGrpSpPr>
                <a:grpSpLocks/>
              </p:cNvGrpSpPr>
              <p:nvPr/>
            </p:nvGrpSpPr>
            <p:grpSpPr bwMode="auto">
              <a:xfrm rot="10438822" flipH="1" flipV="1">
                <a:off x="3823" y="2064"/>
                <a:ext cx="64" cy="113"/>
                <a:chOff x="4176" y="432"/>
                <a:chExt cx="192" cy="637"/>
              </a:xfrm>
            </p:grpSpPr>
            <p:sp>
              <p:nvSpPr>
                <p:cNvPr id="142" name="Freeform 325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43" name="Freeform 326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44" name="AutoShape 327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30" name="Group 328"/>
              <p:cNvGrpSpPr>
                <a:grpSpLocks/>
              </p:cNvGrpSpPr>
              <p:nvPr/>
            </p:nvGrpSpPr>
            <p:grpSpPr bwMode="auto">
              <a:xfrm rot="10438822" flipH="1" flipV="1">
                <a:off x="3829" y="2121"/>
                <a:ext cx="64" cy="113"/>
                <a:chOff x="4176" y="432"/>
                <a:chExt cx="192" cy="637"/>
              </a:xfrm>
            </p:grpSpPr>
            <p:sp>
              <p:nvSpPr>
                <p:cNvPr id="139" name="Freeform 329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40" name="Freeform 330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41" name="AutoShape 331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31" name="Group 332"/>
              <p:cNvGrpSpPr>
                <a:grpSpLocks/>
              </p:cNvGrpSpPr>
              <p:nvPr/>
            </p:nvGrpSpPr>
            <p:grpSpPr bwMode="auto">
              <a:xfrm rot="10438822" flipH="1" flipV="1">
                <a:off x="3708" y="2191"/>
                <a:ext cx="64" cy="114"/>
                <a:chOff x="4176" y="432"/>
                <a:chExt cx="192" cy="637"/>
              </a:xfrm>
            </p:grpSpPr>
            <p:sp>
              <p:nvSpPr>
                <p:cNvPr id="136" name="Freeform 333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37" name="Freeform 334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38" name="AutoShape 335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32" name="Group 336"/>
              <p:cNvGrpSpPr>
                <a:grpSpLocks/>
              </p:cNvGrpSpPr>
              <p:nvPr/>
            </p:nvGrpSpPr>
            <p:grpSpPr bwMode="auto">
              <a:xfrm rot="10438822" flipH="1" flipV="1">
                <a:off x="3835" y="2178"/>
                <a:ext cx="64" cy="114"/>
                <a:chOff x="4176" y="432"/>
                <a:chExt cx="192" cy="637"/>
              </a:xfrm>
            </p:grpSpPr>
            <p:sp>
              <p:nvSpPr>
                <p:cNvPr id="133" name="Freeform 337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34" name="Freeform 338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35" name="AutoShape 339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</p:grpSp>
        <p:sp>
          <p:nvSpPr>
            <p:cNvPr id="78" name="Freeform 340"/>
            <p:cNvSpPr>
              <a:spLocks/>
            </p:cNvSpPr>
            <p:nvPr/>
          </p:nvSpPr>
          <p:spPr bwMode="auto">
            <a:xfrm>
              <a:off x="3543" y="779"/>
              <a:ext cx="250" cy="244"/>
            </a:xfrm>
            <a:custGeom>
              <a:avLst/>
              <a:gdLst>
                <a:gd name="T0" fmla="*/ 50 w 220"/>
                <a:gd name="T1" fmla="*/ 315 h 189"/>
                <a:gd name="T2" fmla="*/ 28 w 220"/>
                <a:gd name="T3" fmla="*/ 56 h 189"/>
                <a:gd name="T4" fmla="*/ 60 w 220"/>
                <a:gd name="T5" fmla="*/ 41 h 189"/>
                <a:gd name="T6" fmla="*/ 284 w 220"/>
                <a:gd name="T7" fmla="*/ 0 h 18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20" h="189">
                  <a:moveTo>
                    <a:pt x="39" y="189"/>
                  </a:moveTo>
                  <a:cubicBezTo>
                    <a:pt x="27" y="141"/>
                    <a:pt x="0" y="83"/>
                    <a:pt x="22" y="33"/>
                  </a:cubicBezTo>
                  <a:cubicBezTo>
                    <a:pt x="26" y="25"/>
                    <a:pt x="38" y="27"/>
                    <a:pt x="47" y="25"/>
                  </a:cubicBezTo>
                  <a:cubicBezTo>
                    <a:pt x="104" y="12"/>
                    <a:pt x="161" y="0"/>
                    <a:pt x="220" y="0"/>
                  </a:cubicBezTo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 cmpd="sng">
                  <a:solidFill>
                    <a:schemeClr val="bg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79" name="Group 341"/>
            <p:cNvGrpSpPr>
              <a:grpSpLocks/>
            </p:cNvGrpSpPr>
            <p:nvPr/>
          </p:nvGrpSpPr>
          <p:grpSpPr bwMode="auto">
            <a:xfrm>
              <a:off x="3464" y="966"/>
              <a:ext cx="290" cy="683"/>
              <a:chOff x="3906" y="528"/>
              <a:chExt cx="326" cy="780"/>
            </a:xfrm>
          </p:grpSpPr>
          <p:sp>
            <p:nvSpPr>
              <p:cNvPr id="91" name="AutoShape 342"/>
              <p:cNvSpPr>
                <a:spLocks noChangeArrowheads="1"/>
              </p:cNvSpPr>
              <p:nvPr/>
            </p:nvSpPr>
            <p:spPr bwMode="auto">
              <a:xfrm flipH="1">
                <a:off x="4003" y="544"/>
                <a:ext cx="82" cy="486"/>
              </a:xfrm>
              <a:prstGeom prst="can">
                <a:avLst>
                  <a:gd name="adj" fmla="val 148171"/>
                </a:avLst>
              </a:prstGeom>
              <a:solidFill>
                <a:schemeClr val="folHlink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92" name="AutoShape 343"/>
              <p:cNvSpPr>
                <a:spLocks noChangeArrowheads="1"/>
              </p:cNvSpPr>
              <p:nvPr/>
            </p:nvSpPr>
            <p:spPr bwMode="auto">
              <a:xfrm flipH="1">
                <a:off x="4094" y="528"/>
                <a:ext cx="83" cy="485"/>
              </a:xfrm>
              <a:prstGeom prst="can">
                <a:avLst>
                  <a:gd name="adj" fmla="val 146084"/>
                </a:avLst>
              </a:prstGeom>
              <a:solidFill>
                <a:schemeClr val="folHlink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93" name="AutoShape 344"/>
              <p:cNvSpPr>
                <a:spLocks noChangeArrowheads="1"/>
              </p:cNvSpPr>
              <p:nvPr/>
            </p:nvSpPr>
            <p:spPr bwMode="auto">
              <a:xfrm flipH="1">
                <a:off x="4149" y="671"/>
                <a:ext cx="83" cy="485"/>
              </a:xfrm>
              <a:prstGeom prst="can">
                <a:avLst>
                  <a:gd name="adj" fmla="val 146084"/>
                </a:avLst>
              </a:prstGeom>
              <a:solidFill>
                <a:schemeClr val="folHlink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94" name="AutoShape 345"/>
              <p:cNvSpPr>
                <a:spLocks noChangeArrowheads="1"/>
              </p:cNvSpPr>
              <p:nvPr/>
            </p:nvSpPr>
            <p:spPr bwMode="auto">
              <a:xfrm flipH="1">
                <a:off x="3906" y="654"/>
                <a:ext cx="87" cy="488"/>
              </a:xfrm>
              <a:prstGeom prst="can">
                <a:avLst>
                  <a:gd name="adj" fmla="val 140230"/>
                </a:avLst>
              </a:prstGeom>
              <a:solidFill>
                <a:schemeClr val="folHlink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95" name="AutoShape 346"/>
              <p:cNvSpPr>
                <a:spLocks noChangeArrowheads="1"/>
              </p:cNvSpPr>
              <p:nvPr/>
            </p:nvSpPr>
            <p:spPr bwMode="auto">
              <a:xfrm flipH="1">
                <a:off x="3950" y="777"/>
                <a:ext cx="81" cy="487"/>
              </a:xfrm>
              <a:prstGeom prst="can">
                <a:avLst>
                  <a:gd name="adj" fmla="val 150309"/>
                </a:avLst>
              </a:prstGeom>
              <a:solidFill>
                <a:schemeClr val="folHlink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96" name="AutoShape 347"/>
              <p:cNvSpPr>
                <a:spLocks noChangeArrowheads="1"/>
              </p:cNvSpPr>
              <p:nvPr/>
            </p:nvSpPr>
            <p:spPr bwMode="auto">
              <a:xfrm flipH="1">
                <a:off x="4031" y="822"/>
                <a:ext cx="85" cy="486"/>
              </a:xfrm>
              <a:prstGeom prst="can">
                <a:avLst>
                  <a:gd name="adj" fmla="val 142941"/>
                </a:avLst>
              </a:prstGeom>
              <a:solidFill>
                <a:schemeClr val="folHlink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97" name="AutoShape 348"/>
              <p:cNvSpPr>
                <a:spLocks noChangeArrowheads="1"/>
              </p:cNvSpPr>
              <p:nvPr/>
            </p:nvSpPr>
            <p:spPr bwMode="auto">
              <a:xfrm flipH="1">
                <a:off x="4121" y="788"/>
                <a:ext cx="84" cy="485"/>
              </a:xfrm>
              <a:prstGeom prst="can">
                <a:avLst>
                  <a:gd name="adj" fmla="val 144345"/>
                </a:avLst>
              </a:prstGeom>
              <a:solidFill>
                <a:schemeClr val="folHlink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sp>
          <p:nvSpPr>
            <p:cNvPr id="80" name="Freeform 349"/>
            <p:cNvSpPr>
              <a:spLocks/>
            </p:cNvSpPr>
            <p:nvPr/>
          </p:nvSpPr>
          <p:spPr bwMode="auto">
            <a:xfrm>
              <a:off x="3654" y="1614"/>
              <a:ext cx="345" cy="148"/>
            </a:xfrm>
            <a:custGeom>
              <a:avLst/>
              <a:gdLst>
                <a:gd name="T0" fmla="*/ 53 w 304"/>
                <a:gd name="T1" fmla="*/ 0 h 115"/>
                <a:gd name="T2" fmla="*/ 169 w 304"/>
                <a:gd name="T3" fmla="*/ 81 h 115"/>
                <a:gd name="T4" fmla="*/ 317 w 304"/>
                <a:gd name="T5" fmla="*/ 27 h 115"/>
                <a:gd name="T6" fmla="*/ 317 w 304"/>
                <a:gd name="T7" fmla="*/ 190 h 115"/>
                <a:gd name="T8" fmla="*/ 0 w 304"/>
                <a:gd name="T9" fmla="*/ 178 h 11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115">
                  <a:moveTo>
                    <a:pt x="41" y="0"/>
                  </a:moveTo>
                  <a:cubicBezTo>
                    <a:pt x="114" y="45"/>
                    <a:pt x="82" y="33"/>
                    <a:pt x="131" y="49"/>
                  </a:cubicBezTo>
                  <a:cubicBezTo>
                    <a:pt x="184" y="43"/>
                    <a:pt x="206" y="44"/>
                    <a:pt x="246" y="16"/>
                  </a:cubicBezTo>
                  <a:cubicBezTo>
                    <a:pt x="304" y="37"/>
                    <a:pt x="271" y="79"/>
                    <a:pt x="246" y="115"/>
                  </a:cubicBezTo>
                  <a:cubicBezTo>
                    <a:pt x="110" y="102"/>
                    <a:pt x="191" y="107"/>
                    <a:pt x="0" y="107"/>
                  </a:cubicBezTo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 cmpd="sng">
                  <a:solidFill>
                    <a:schemeClr val="bg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" name="Oval 350"/>
            <p:cNvSpPr>
              <a:spLocks noChangeArrowheads="1"/>
            </p:cNvSpPr>
            <p:nvPr/>
          </p:nvSpPr>
          <p:spPr bwMode="auto">
            <a:xfrm>
              <a:off x="3744" y="720"/>
              <a:ext cx="77" cy="94"/>
            </a:xfrm>
            <a:prstGeom prst="ellipse">
              <a:avLst/>
            </a:prstGeom>
            <a:solidFill>
              <a:srgbClr val="99F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bg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endParaRPr lang="en-US"/>
            </a:p>
          </p:txBody>
        </p:sp>
        <p:sp>
          <p:nvSpPr>
            <p:cNvPr id="82" name="AutoShape 351"/>
            <p:cNvSpPr>
              <a:spLocks noChangeArrowheads="1"/>
            </p:cNvSpPr>
            <p:nvPr/>
          </p:nvSpPr>
          <p:spPr bwMode="auto">
            <a:xfrm>
              <a:off x="3792" y="864"/>
              <a:ext cx="115" cy="375"/>
            </a:xfrm>
            <a:prstGeom prst="curvedLeftArrow">
              <a:avLst>
                <a:gd name="adj1" fmla="val 65217"/>
                <a:gd name="adj2" fmla="val 130435"/>
                <a:gd name="adj3" fmla="val 33333"/>
              </a:avLst>
            </a:prstGeom>
            <a:solidFill>
              <a:schemeClr val="tx1"/>
            </a:solidFill>
            <a:ln w="952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pPr algn="ctr" eaLnBrk="1" hangingPunct="1"/>
              <a:endParaRPr lang="en-US" sz="18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90" name="Text Box 379"/>
            <p:cNvSpPr txBox="1">
              <a:spLocks noChangeArrowheads="1"/>
            </p:cNvSpPr>
            <p:nvPr/>
          </p:nvSpPr>
          <p:spPr bwMode="auto">
            <a:xfrm>
              <a:off x="4787" y="1178"/>
              <a:ext cx="116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bg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endParaRPr lang="en-US">
                <a:solidFill>
                  <a:schemeClr val="bg1"/>
                </a:solidFill>
                <a:latin typeface="Times New Roman" panose="02020603050405020304" pitchFamily="18" charset="0"/>
              </a:endParaRPr>
            </a:p>
          </p:txBody>
        </p:sp>
      </p:grpSp>
      <p:sp>
        <p:nvSpPr>
          <p:cNvPr id="364" name="TextBox 363"/>
          <p:cNvSpPr txBox="1"/>
          <p:nvPr/>
        </p:nvSpPr>
        <p:spPr>
          <a:xfrm>
            <a:off x="6358328" y="2593715"/>
            <a:ext cx="707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GPCR</a:t>
            </a:r>
            <a:endParaRPr lang="en-US" b="1" dirty="0"/>
          </a:p>
        </p:txBody>
      </p:sp>
      <p:sp>
        <p:nvSpPr>
          <p:cNvPr id="724" name="Freeform 723"/>
          <p:cNvSpPr/>
          <p:nvPr/>
        </p:nvSpPr>
        <p:spPr>
          <a:xfrm>
            <a:off x="5662569" y="2541864"/>
            <a:ext cx="226742" cy="361452"/>
          </a:xfrm>
          <a:custGeom>
            <a:avLst/>
            <a:gdLst>
              <a:gd name="connsiteX0" fmla="*/ 50334 w 226742"/>
              <a:gd name="connsiteY0" fmla="*/ 0 h 361452"/>
              <a:gd name="connsiteX1" fmla="*/ 67112 w 226742"/>
              <a:gd name="connsiteY1" fmla="*/ 142613 h 361452"/>
              <a:gd name="connsiteX2" fmla="*/ 226503 w 226742"/>
              <a:gd name="connsiteY2" fmla="*/ 251670 h 361452"/>
              <a:gd name="connsiteX3" fmla="*/ 100668 w 226742"/>
              <a:gd name="connsiteY3" fmla="*/ 360727 h 361452"/>
              <a:gd name="connsiteX4" fmla="*/ 0 w 226742"/>
              <a:gd name="connsiteY4" fmla="*/ 302004 h 361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742" h="361452">
                <a:moveTo>
                  <a:pt x="50334" y="0"/>
                </a:moveTo>
                <a:cubicBezTo>
                  <a:pt x="44042" y="50334"/>
                  <a:pt x="37751" y="100668"/>
                  <a:pt x="67112" y="142613"/>
                </a:cubicBezTo>
                <a:cubicBezTo>
                  <a:pt x="96473" y="184558"/>
                  <a:pt x="220910" y="215318"/>
                  <a:pt x="226503" y="251670"/>
                </a:cubicBezTo>
                <a:cubicBezTo>
                  <a:pt x="232096" y="288022"/>
                  <a:pt x="138419" y="352338"/>
                  <a:pt x="100668" y="360727"/>
                </a:cubicBezTo>
                <a:cubicBezTo>
                  <a:pt x="62918" y="369116"/>
                  <a:pt x="0" y="302004"/>
                  <a:pt x="0" y="302004"/>
                </a:cubicBezTo>
              </a:path>
            </a:pathLst>
          </a:custGeom>
          <a:noFill/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28" name="Group 727"/>
          <p:cNvGrpSpPr/>
          <p:nvPr/>
        </p:nvGrpSpPr>
        <p:grpSpPr>
          <a:xfrm>
            <a:off x="5186318" y="2588223"/>
            <a:ext cx="616894" cy="410149"/>
            <a:chOff x="2524015" y="5713351"/>
            <a:chExt cx="616894" cy="410149"/>
          </a:xfrm>
        </p:grpSpPr>
        <p:sp>
          <p:nvSpPr>
            <p:cNvPr id="725" name="Oval 375"/>
            <p:cNvSpPr>
              <a:spLocks noChangeArrowheads="1"/>
            </p:cNvSpPr>
            <p:nvPr/>
          </p:nvSpPr>
          <p:spPr bwMode="auto">
            <a:xfrm>
              <a:off x="2524015" y="5715000"/>
              <a:ext cx="423863" cy="31908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bg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pPr algn="ctr"/>
              <a:r>
                <a:rPr lang="en-US" dirty="0">
                  <a:solidFill>
                    <a:schemeClr val="bg1"/>
                  </a:solidFill>
                  <a:latin typeface="Symbol" panose="05050102010706020507" pitchFamily="18" charset="2"/>
                </a:rPr>
                <a:t>a</a:t>
              </a:r>
            </a:p>
          </p:txBody>
        </p:sp>
        <p:sp>
          <p:nvSpPr>
            <p:cNvPr id="726" name="Oval 377"/>
            <p:cNvSpPr>
              <a:spLocks noChangeArrowheads="1"/>
            </p:cNvSpPr>
            <p:nvPr/>
          </p:nvSpPr>
          <p:spPr bwMode="auto">
            <a:xfrm>
              <a:off x="2859921" y="5867912"/>
              <a:ext cx="280988" cy="25558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bg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pPr algn="ctr"/>
              <a:r>
                <a:rPr lang="en-US" dirty="0">
                  <a:solidFill>
                    <a:schemeClr val="bg1"/>
                  </a:solidFill>
                  <a:latin typeface="Symbol" panose="05050102010706020507" pitchFamily="18" charset="2"/>
                </a:rPr>
                <a:t>b</a:t>
              </a:r>
            </a:p>
          </p:txBody>
        </p:sp>
        <p:sp>
          <p:nvSpPr>
            <p:cNvPr id="727" name="Oval 376"/>
            <p:cNvSpPr>
              <a:spLocks noChangeArrowheads="1"/>
            </p:cNvSpPr>
            <p:nvPr/>
          </p:nvSpPr>
          <p:spPr bwMode="auto">
            <a:xfrm>
              <a:off x="2899663" y="5713351"/>
              <a:ext cx="211138" cy="190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bg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pPr algn="ctr"/>
              <a:r>
                <a:rPr lang="en-US" sz="1600" dirty="0">
                  <a:solidFill>
                    <a:schemeClr val="bg1"/>
                  </a:solidFill>
                  <a:latin typeface="Symbol" panose="05050102010706020507" pitchFamily="18" charset="2"/>
                </a:rPr>
                <a:t>g</a:t>
              </a:r>
            </a:p>
          </p:txBody>
        </p:sp>
      </p:grpSp>
      <p:sp>
        <p:nvSpPr>
          <p:cNvPr id="729" name="Text Box 363"/>
          <p:cNvSpPr txBox="1">
            <a:spLocks noChangeArrowheads="1"/>
          </p:cNvSpPr>
          <p:nvPr/>
        </p:nvSpPr>
        <p:spPr bwMode="auto">
          <a:xfrm>
            <a:off x="5018089" y="3221038"/>
            <a:ext cx="184467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pPr eaLnBrk="1" hangingPunct="1"/>
            <a:r>
              <a:rPr lang="en-US" b="1" dirty="0">
                <a:latin typeface="Arial" panose="020B0604020202020204" pitchFamily="34" charset="0"/>
              </a:rPr>
              <a:t>Transducer</a:t>
            </a:r>
          </a:p>
        </p:txBody>
      </p:sp>
      <p:sp>
        <p:nvSpPr>
          <p:cNvPr id="730" name="Text Box 364"/>
          <p:cNvSpPr txBox="1">
            <a:spLocks noChangeArrowheads="1"/>
          </p:cNvSpPr>
          <p:nvPr/>
        </p:nvSpPr>
        <p:spPr bwMode="auto">
          <a:xfrm>
            <a:off x="5473701" y="3644900"/>
            <a:ext cx="167640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pPr eaLnBrk="1" hangingPunct="1"/>
            <a:r>
              <a:rPr lang="en-US" sz="1600" b="1" dirty="0" err="1">
                <a:latin typeface="Arial" panose="020B0604020202020204" pitchFamily="34" charset="0"/>
              </a:rPr>
              <a:t>G</a:t>
            </a:r>
            <a:r>
              <a:rPr lang="en-US" sz="1600" b="1" baseline="-25000" dirty="0" err="1">
                <a:latin typeface="Arial" panose="020B0604020202020204" pitchFamily="34" charset="0"/>
              </a:rPr>
              <a:t>s</a:t>
            </a:r>
            <a:r>
              <a:rPr lang="en-US" sz="1600" b="1" dirty="0">
                <a:latin typeface="Arial" panose="020B0604020202020204" pitchFamily="34" charset="0"/>
              </a:rPr>
              <a:t> </a:t>
            </a:r>
            <a:r>
              <a:rPr lang="en-US" sz="1600" b="1" dirty="0" err="1">
                <a:latin typeface="Arial" panose="020B0604020202020204" pitchFamily="34" charset="0"/>
              </a:rPr>
              <a:t>heterotrimer</a:t>
            </a:r>
            <a:endParaRPr lang="en-US" sz="1600" b="1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034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4" grpId="0" animBg="1"/>
      <p:bldP spid="729" grpId="0"/>
      <p:bldP spid="73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Example of a signaling pathway: GPCR</a:t>
            </a:r>
            <a:endParaRPr lang="en-US" dirty="0"/>
          </a:p>
        </p:txBody>
      </p:sp>
      <p:grpSp>
        <p:nvGrpSpPr>
          <p:cNvPr id="5" name="Group 382"/>
          <p:cNvGrpSpPr>
            <a:grpSpLocks/>
          </p:cNvGrpSpPr>
          <p:nvPr/>
        </p:nvGrpSpPr>
        <p:grpSpPr bwMode="auto">
          <a:xfrm>
            <a:off x="1439863" y="990600"/>
            <a:ext cx="7254875" cy="2990850"/>
            <a:chOff x="907" y="624"/>
            <a:chExt cx="4570" cy="1884"/>
          </a:xfrm>
        </p:grpSpPr>
        <p:sp>
          <p:nvSpPr>
            <p:cNvPr id="6" name="Text Box 2"/>
            <p:cNvSpPr txBox="1">
              <a:spLocks noChangeArrowheads="1"/>
            </p:cNvSpPr>
            <p:nvPr/>
          </p:nvSpPr>
          <p:spPr bwMode="auto">
            <a:xfrm>
              <a:off x="3888" y="624"/>
              <a:ext cx="1589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bg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r>
                <a:rPr lang="en-US" b="1" dirty="0">
                  <a:latin typeface="Arial" panose="020B0604020202020204" pitchFamily="34" charset="0"/>
                </a:rPr>
                <a:t>First Messenger</a:t>
              </a:r>
              <a:endParaRPr lang="en-US" dirty="0">
                <a:latin typeface="Arial" panose="020B0604020202020204" pitchFamily="34" charset="0"/>
              </a:endParaRPr>
            </a:p>
          </p:txBody>
        </p:sp>
        <p:sp>
          <p:nvSpPr>
            <p:cNvPr id="8" name="Text Box 4"/>
            <p:cNvSpPr txBox="1">
              <a:spLocks noChangeArrowheads="1"/>
            </p:cNvSpPr>
            <p:nvPr/>
          </p:nvSpPr>
          <p:spPr bwMode="auto">
            <a:xfrm>
              <a:off x="3749" y="1411"/>
              <a:ext cx="949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bg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r>
                <a:rPr lang="en-US" b="1" dirty="0">
                  <a:latin typeface="Arial" panose="020B0604020202020204" pitchFamily="34" charset="0"/>
                </a:rPr>
                <a:t>Receptor</a:t>
              </a:r>
              <a:endParaRPr lang="en-US" dirty="0">
                <a:latin typeface="Arial" panose="020B0604020202020204" pitchFamily="34" charset="0"/>
              </a:endParaRPr>
            </a:p>
          </p:txBody>
        </p:sp>
        <p:sp>
          <p:nvSpPr>
            <p:cNvPr id="9" name="Text Box 5"/>
            <p:cNvSpPr txBox="1">
              <a:spLocks noChangeArrowheads="1"/>
            </p:cNvSpPr>
            <p:nvPr/>
          </p:nvSpPr>
          <p:spPr bwMode="auto">
            <a:xfrm>
              <a:off x="4228" y="1641"/>
              <a:ext cx="642" cy="36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bg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endParaRPr lang="en-US" sz="1600" b="1" dirty="0">
                <a:latin typeface="Arial" panose="020B0604020202020204" pitchFamily="34" charset="0"/>
              </a:endParaRPr>
            </a:p>
            <a:p>
              <a:r>
                <a:rPr lang="en-US" sz="1600" b="1" dirty="0">
                  <a:solidFill>
                    <a:schemeClr val="bg1"/>
                  </a:solidFill>
                  <a:latin typeface="Arial" panose="020B0604020202020204" pitchFamily="34" charset="0"/>
                </a:rPr>
                <a:t>GR, LHR</a:t>
              </a:r>
              <a:endParaRPr lang="en-US" sz="1600" dirty="0">
                <a:solidFill>
                  <a:schemeClr val="bg1"/>
                </a:solidFill>
                <a:latin typeface="Symbol" panose="05050102010706020507" pitchFamily="18" charset="2"/>
              </a:endParaRPr>
            </a:p>
          </p:txBody>
        </p:sp>
        <p:grpSp>
          <p:nvGrpSpPr>
            <p:cNvPr id="10" name="Group 6"/>
            <p:cNvGrpSpPr>
              <a:grpSpLocks/>
            </p:cNvGrpSpPr>
            <p:nvPr/>
          </p:nvGrpSpPr>
          <p:grpSpPr bwMode="auto">
            <a:xfrm>
              <a:off x="2755" y="963"/>
              <a:ext cx="218" cy="681"/>
              <a:chOff x="1200" y="720"/>
              <a:chExt cx="192" cy="528"/>
            </a:xfrm>
          </p:grpSpPr>
          <p:sp>
            <p:nvSpPr>
              <p:cNvPr id="358" name="AutoShape 7"/>
              <p:cNvSpPr>
                <a:spLocks noChangeArrowheads="1"/>
              </p:cNvSpPr>
              <p:nvPr/>
            </p:nvSpPr>
            <p:spPr bwMode="auto">
              <a:xfrm flipH="1">
                <a:off x="1200" y="768"/>
                <a:ext cx="48" cy="384"/>
              </a:xfrm>
              <a:prstGeom prst="can">
                <a:avLst>
                  <a:gd name="adj" fmla="val 200000"/>
                </a:avLst>
              </a:prstGeom>
              <a:solidFill>
                <a:schemeClr val="tx2"/>
              </a:solidFill>
              <a:ln w="9525">
                <a:solidFill>
                  <a:schemeClr val="folHlink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59" name="AutoShape 8"/>
              <p:cNvSpPr>
                <a:spLocks noChangeArrowheads="1"/>
              </p:cNvSpPr>
              <p:nvPr/>
            </p:nvSpPr>
            <p:spPr bwMode="auto">
              <a:xfrm flipH="1">
                <a:off x="1248" y="720"/>
                <a:ext cx="48" cy="384"/>
              </a:xfrm>
              <a:prstGeom prst="can">
                <a:avLst>
                  <a:gd name="adj" fmla="val 200000"/>
                </a:avLst>
              </a:prstGeom>
              <a:solidFill>
                <a:schemeClr val="tx2"/>
              </a:solidFill>
              <a:ln w="9525">
                <a:solidFill>
                  <a:schemeClr val="folHlink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60" name="AutoShape 9"/>
              <p:cNvSpPr>
                <a:spLocks noChangeArrowheads="1"/>
              </p:cNvSpPr>
              <p:nvPr/>
            </p:nvSpPr>
            <p:spPr bwMode="auto">
              <a:xfrm flipH="1">
                <a:off x="1248" y="816"/>
                <a:ext cx="48" cy="384"/>
              </a:xfrm>
              <a:prstGeom prst="can">
                <a:avLst>
                  <a:gd name="adj" fmla="val 200000"/>
                </a:avLst>
              </a:prstGeom>
              <a:solidFill>
                <a:schemeClr val="tx2"/>
              </a:solidFill>
              <a:ln w="9525">
                <a:solidFill>
                  <a:schemeClr val="folHlink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61" name="AutoShape 10"/>
              <p:cNvSpPr>
                <a:spLocks noChangeArrowheads="1"/>
              </p:cNvSpPr>
              <p:nvPr/>
            </p:nvSpPr>
            <p:spPr bwMode="auto">
              <a:xfrm flipH="1">
                <a:off x="1296" y="768"/>
                <a:ext cx="48" cy="384"/>
              </a:xfrm>
              <a:prstGeom prst="can">
                <a:avLst>
                  <a:gd name="adj" fmla="val 200000"/>
                </a:avLst>
              </a:prstGeom>
              <a:solidFill>
                <a:schemeClr val="tx2"/>
              </a:solidFill>
              <a:ln w="9525">
                <a:solidFill>
                  <a:schemeClr val="folHlink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62" name="AutoShape 11"/>
              <p:cNvSpPr>
                <a:spLocks noChangeArrowheads="1"/>
              </p:cNvSpPr>
              <p:nvPr/>
            </p:nvSpPr>
            <p:spPr bwMode="auto">
              <a:xfrm flipH="1">
                <a:off x="1296" y="864"/>
                <a:ext cx="48" cy="384"/>
              </a:xfrm>
              <a:prstGeom prst="can">
                <a:avLst>
                  <a:gd name="adj" fmla="val 200000"/>
                </a:avLst>
              </a:prstGeom>
              <a:solidFill>
                <a:schemeClr val="tx2"/>
              </a:solidFill>
              <a:ln w="9525">
                <a:solidFill>
                  <a:schemeClr val="folHlink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63" name="AutoShape 12"/>
              <p:cNvSpPr>
                <a:spLocks noChangeArrowheads="1"/>
              </p:cNvSpPr>
              <p:nvPr/>
            </p:nvSpPr>
            <p:spPr bwMode="auto">
              <a:xfrm flipH="1">
                <a:off x="1344" y="816"/>
                <a:ext cx="48" cy="384"/>
              </a:xfrm>
              <a:prstGeom prst="can">
                <a:avLst>
                  <a:gd name="adj" fmla="val 200000"/>
                </a:avLst>
              </a:prstGeom>
              <a:solidFill>
                <a:schemeClr val="tx2"/>
              </a:solidFill>
              <a:ln w="9525">
                <a:solidFill>
                  <a:schemeClr val="folHlink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sp>
          <p:nvSpPr>
            <p:cNvPr id="11" name="Freeform 13"/>
            <p:cNvSpPr>
              <a:spLocks/>
            </p:cNvSpPr>
            <p:nvPr/>
          </p:nvSpPr>
          <p:spPr bwMode="auto">
            <a:xfrm>
              <a:off x="2926" y="1568"/>
              <a:ext cx="194" cy="235"/>
            </a:xfrm>
            <a:custGeom>
              <a:avLst/>
              <a:gdLst>
                <a:gd name="T0" fmla="*/ 35 w 168"/>
                <a:gd name="T1" fmla="*/ 0 h 181"/>
                <a:gd name="T2" fmla="*/ 210 w 168"/>
                <a:gd name="T3" fmla="*/ 277 h 181"/>
                <a:gd name="T4" fmla="*/ 222 w 168"/>
                <a:gd name="T5" fmla="*/ 208 h 181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168" h="181">
                  <a:moveTo>
                    <a:pt x="26" y="0"/>
                  </a:moveTo>
                  <a:cubicBezTo>
                    <a:pt x="35" y="181"/>
                    <a:pt x="0" y="177"/>
                    <a:pt x="158" y="164"/>
                  </a:cubicBezTo>
                  <a:cubicBezTo>
                    <a:pt x="168" y="134"/>
                    <a:pt x="166" y="148"/>
                    <a:pt x="166" y="123"/>
                  </a:cubicBezTo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2"/>
                  </a:solidFill>
                </a14:hiddenFill>
              </a:ext>
              <a:ext uri="{91240B29-F687-4F45-9708-019B960494DF}">
                <a14:hiddenLine xmlns:a14="http://schemas.microsoft.com/office/drawing/2010/main" w="28575" cmpd="sng">
                  <a:solidFill>
                    <a:schemeClr val="bg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12" name="Group 14"/>
            <p:cNvGrpSpPr>
              <a:grpSpLocks/>
            </p:cNvGrpSpPr>
            <p:nvPr/>
          </p:nvGrpSpPr>
          <p:grpSpPr bwMode="auto">
            <a:xfrm>
              <a:off x="2260" y="940"/>
              <a:ext cx="222" cy="682"/>
              <a:chOff x="1200" y="720"/>
              <a:chExt cx="192" cy="528"/>
            </a:xfrm>
          </p:grpSpPr>
          <p:sp>
            <p:nvSpPr>
              <p:cNvPr id="352" name="AutoShape 15"/>
              <p:cNvSpPr>
                <a:spLocks noChangeArrowheads="1"/>
              </p:cNvSpPr>
              <p:nvPr/>
            </p:nvSpPr>
            <p:spPr bwMode="auto">
              <a:xfrm flipH="1">
                <a:off x="1200" y="768"/>
                <a:ext cx="48" cy="384"/>
              </a:xfrm>
              <a:prstGeom prst="can">
                <a:avLst>
                  <a:gd name="adj" fmla="val 200000"/>
                </a:avLst>
              </a:prstGeom>
              <a:solidFill>
                <a:schemeClr val="tx2"/>
              </a:solidFill>
              <a:ln w="9525">
                <a:solidFill>
                  <a:schemeClr val="folHlink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53" name="AutoShape 16"/>
              <p:cNvSpPr>
                <a:spLocks noChangeArrowheads="1"/>
              </p:cNvSpPr>
              <p:nvPr/>
            </p:nvSpPr>
            <p:spPr bwMode="auto">
              <a:xfrm flipH="1">
                <a:off x="1248" y="720"/>
                <a:ext cx="48" cy="384"/>
              </a:xfrm>
              <a:prstGeom prst="can">
                <a:avLst>
                  <a:gd name="adj" fmla="val 200000"/>
                </a:avLst>
              </a:prstGeom>
              <a:solidFill>
                <a:schemeClr val="tx2"/>
              </a:solidFill>
              <a:ln w="9525">
                <a:solidFill>
                  <a:schemeClr val="folHlink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54" name="AutoShape 17"/>
              <p:cNvSpPr>
                <a:spLocks noChangeArrowheads="1"/>
              </p:cNvSpPr>
              <p:nvPr/>
            </p:nvSpPr>
            <p:spPr bwMode="auto">
              <a:xfrm flipH="1">
                <a:off x="1248" y="816"/>
                <a:ext cx="48" cy="384"/>
              </a:xfrm>
              <a:prstGeom prst="can">
                <a:avLst>
                  <a:gd name="adj" fmla="val 200000"/>
                </a:avLst>
              </a:prstGeom>
              <a:solidFill>
                <a:schemeClr val="tx2"/>
              </a:solidFill>
              <a:ln w="9525">
                <a:solidFill>
                  <a:schemeClr val="folHlink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55" name="AutoShape 18"/>
              <p:cNvSpPr>
                <a:spLocks noChangeArrowheads="1"/>
              </p:cNvSpPr>
              <p:nvPr/>
            </p:nvSpPr>
            <p:spPr bwMode="auto">
              <a:xfrm flipH="1">
                <a:off x="1296" y="768"/>
                <a:ext cx="48" cy="384"/>
              </a:xfrm>
              <a:prstGeom prst="can">
                <a:avLst>
                  <a:gd name="adj" fmla="val 200000"/>
                </a:avLst>
              </a:prstGeom>
              <a:solidFill>
                <a:schemeClr val="tx2"/>
              </a:solidFill>
              <a:ln w="9525">
                <a:solidFill>
                  <a:schemeClr val="folHlink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56" name="AutoShape 19"/>
              <p:cNvSpPr>
                <a:spLocks noChangeArrowheads="1"/>
              </p:cNvSpPr>
              <p:nvPr/>
            </p:nvSpPr>
            <p:spPr bwMode="auto">
              <a:xfrm flipH="1">
                <a:off x="1296" y="864"/>
                <a:ext cx="48" cy="384"/>
              </a:xfrm>
              <a:prstGeom prst="can">
                <a:avLst>
                  <a:gd name="adj" fmla="val 200000"/>
                </a:avLst>
              </a:prstGeom>
              <a:solidFill>
                <a:schemeClr val="tx2"/>
              </a:solidFill>
              <a:ln w="9525">
                <a:solidFill>
                  <a:schemeClr val="folHlink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57" name="AutoShape 20"/>
              <p:cNvSpPr>
                <a:spLocks noChangeArrowheads="1"/>
              </p:cNvSpPr>
              <p:nvPr/>
            </p:nvSpPr>
            <p:spPr bwMode="auto">
              <a:xfrm flipH="1">
                <a:off x="1344" y="816"/>
                <a:ext cx="48" cy="384"/>
              </a:xfrm>
              <a:prstGeom prst="can">
                <a:avLst>
                  <a:gd name="adj" fmla="val 200000"/>
                </a:avLst>
              </a:prstGeom>
              <a:solidFill>
                <a:schemeClr val="tx2"/>
              </a:solidFill>
              <a:ln w="9525">
                <a:solidFill>
                  <a:schemeClr val="folHlink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sp>
          <p:nvSpPr>
            <p:cNvPr id="13" name="Freeform 21"/>
            <p:cNvSpPr>
              <a:spLocks/>
            </p:cNvSpPr>
            <p:nvPr/>
          </p:nvSpPr>
          <p:spPr bwMode="auto">
            <a:xfrm>
              <a:off x="2041" y="1471"/>
              <a:ext cx="235" cy="239"/>
            </a:xfrm>
            <a:custGeom>
              <a:avLst/>
              <a:gdLst>
                <a:gd name="T0" fmla="*/ 269 w 205"/>
                <a:gd name="T1" fmla="*/ 0 h 185"/>
                <a:gd name="T2" fmla="*/ 226 w 205"/>
                <a:gd name="T3" fmla="*/ 192 h 185"/>
                <a:gd name="T4" fmla="*/ 128 w 205"/>
                <a:gd name="T5" fmla="*/ 274 h 185"/>
                <a:gd name="T6" fmla="*/ 0 w 205"/>
                <a:gd name="T7" fmla="*/ 302 h 185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05" h="185">
                  <a:moveTo>
                    <a:pt x="205" y="0"/>
                  </a:moveTo>
                  <a:cubicBezTo>
                    <a:pt x="199" y="53"/>
                    <a:pt x="200" y="74"/>
                    <a:pt x="172" y="115"/>
                  </a:cubicBezTo>
                  <a:cubicBezTo>
                    <a:pt x="156" y="162"/>
                    <a:pt x="147" y="152"/>
                    <a:pt x="98" y="164"/>
                  </a:cubicBezTo>
                  <a:cubicBezTo>
                    <a:pt x="9" y="185"/>
                    <a:pt x="74" y="181"/>
                    <a:pt x="0" y="181"/>
                  </a:cubicBezTo>
                </a:path>
              </a:pathLst>
            </a:custGeom>
            <a:noFill/>
            <a:ln w="28575" cmpd="sng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14" name="Group 22"/>
            <p:cNvGrpSpPr>
              <a:grpSpLocks/>
            </p:cNvGrpSpPr>
            <p:nvPr/>
          </p:nvGrpSpPr>
          <p:grpSpPr bwMode="auto">
            <a:xfrm rot="10438822">
              <a:off x="1963" y="1476"/>
              <a:ext cx="75" cy="147"/>
              <a:chOff x="4176" y="432"/>
              <a:chExt cx="192" cy="637"/>
            </a:xfrm>
          </p:grpSpPr>
          <p:sp>
            <p:nvSpPr>
              <p:cNvPr id="349" name="Freeform 23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50" name="Freeform 24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51" name="AutoShape 25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15" name="Group 26"/>
            <p:cNvGrpSpPr>
              <a:grpSpLocks/>
            </p:cNvGrpSpPr>
            <p:nvPr/>
          </p:nvGrpSpPr>
          <p:grpSpPr bwMode="auto">
            <a:xfrm rot="10438822">
              <a:off x="1887" y="1449"/>
              <a:ext cx="73" cy="147"/>
              <a:chOff x="4176" y="432"/>
              <a:chExt cx="192" cy="637"/>
            </a:xfrm>
          </p:grpSpPr>
          <p:sp>
            <p:nvSpPr>
              <p:cNvPr id="346" name="Freeform 27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47" name="Freeform 28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48" name="AutoShape 29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16" name="Group 30"/>
            <p:cNvGrpSpPr>
              <a:grpSpLocks/>
            </p:cNvGrpSpPr>
            <p:nvPr/>
          </p:nvGrpSpPr>
          <p:grpSpPr bwMode="auto">
            <a:xfrm rot="10438822">
              <a:off x="1957" y="1402"/>
              <a:ext cx="71" cy="146"/>
              <a:chOff x="4176" y="432"/>
              <a:chExt cx="192" cy="637"/>
            </a:xfrm>
          </p:grpSpPr>
          <p:sp>
            <p:nvSpPr>
              <p:cNvPr id="343" name="Freeform 31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44" name="Freeform 32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45" name="AutoShape 33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17" name="Group 34"/>
            <p:cNvGrpSpPr>
              <a:grpSpLocks/>
            </p:cNvGrpSpPr>
            <p:nvPr/>
          </p:nvGrpSpPr>
          <p:grpSpPr bwMode="auto">
            <a:xfrm rot="10438822">
              <a:off x="1880" y="1375"/>
              <a:ext cx="73" cy="148"/>
              <a:chOff x="4176" y="432"/>
              <a:chExt cx="192" cy="637"/>
            </a:xfrm>
          </p:grpSpPr>
          <p:sp>
            <p:nvSpPr>
              <p:cNvPr id="340" name="Freeform 35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41" name="Freeform 36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42" name="AutoShape 37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18" name="Group 38"/>
            <p:cNvGrpSpPr>
              <a:grpSpLocks/>
            </p:cNvGrpSpPr>
            <p:nvPr/>
          </p:nvGrpSpPr>
          <p:grpSpPr bwMode="auto">
            <a:xfrm rot="10438822">
              <a:off x="1951" y="1330"/>
              <a:ext cx="70" cy="146"/>
              <a:chOff x="4176" y="432"/>
              <a:chExt cx="192" cy="637"/>
            </a:xfrm>
          </p:grpSpPr>
          <p:sp>
            <p:nvSpPr>
              <p:cNvPr id="337" name="Freeform 39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38" name="Freeform 40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39" name="AutoShape 41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19" name="Group 42"/>
            <p:cNvGrpSpPr>
              <a:grpSpLocks/>
            </p:cNvGrpSpPr>
            <p:nvPr/>
          </p:nvGrpSpPr>
          <p:grpSpPr bwMode="auto">
            <a:xfrm rot="10438822" flipH="1" flipV="1">
              <a:off x="2159" y="1379"/>
              <a:ext cx="73" cy="146"/>
              <a:chOff x="4176" y="432"/>
              <a:chExt cx="192" cy="637"/>
            </a:xfrm>
          </p:grpSpPr>
          <p:sp>
            <p:nvSpPr>
              <p:cNvPr id="334" name="Freeform 43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35" name="Freeform 44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36" name="AutoShape 45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20" name="Group 46"/>
            <p:cNvGrpSpPr>
              <a:grpSpLocks/>
            </p:cNvGrpSpPr>
            <p:nvPr/>
          </p:nvGrpSpPr>
          <p:grpSpPr bwMode="auto">
            <a:xfrm rot="10438822" flipH="1" flipV="1">
              <a:off x="1866" y="1163"/>
              <a:ext cx="73" cy="146"/>
              <a:chOff x="4176" y="432"/>
              <a:chExt cx="192" cy="637"/>
            </a:xfrm>
          </p:grpSpPr>
          <p:sp>
            <p:nvSpPr>
              <p:cNvPr id="331" name="Freeform 47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32" name="Freeform 48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33" name="AutoShape 49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21" name="Group 50"/>
            <p:cNvGrpSpPr>
              <a:grpSpLocks/>
            </p:cNvGrpSpPr>
            <p:nvPr/>
          </p:nvGrpSpPr>
          <p:grpSpPr bwMode="auto">
            <a:xfrm rot="10438822" flipH="1" flipV="1">
              <a:off x="1936" y="1120"/>
              <a:ext cx="72" cy="146"/>
              <a:chOff x="4176" y="432"/>
              <a:chExt cx="192" cy="637"/>
            </a:xfrm>
          </p:grpSpPr>
          <p:sp>
            <p:nvSpPr>
              <p:cNvPr id="328" name="Freeform 51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29" name="Freeform 52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30" name="AutoShape 53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22" name="Group 54"/>
            <p:cNvGrpSpPr>
              <a:grpSpLocks/>
            </p:cNvGrpSpPr>
            <p:nvPr/>
          </p:nvGrpSpPr>
          <p:grpSpPr bwMode="auto">
            <a:xfrm rot="10438822" flipH="1" flipV="1">
              <a:off x="1872" y="1236"/>
              <a:ext cx="74" cy="149"/>
              <a:chOff x="4176" y="432"/>
              <a:chExt cx="192" cy="637"/>
            </a:xfrm>
          </p:grpSpPr>
          <p:sp>
            <p:nvSpPr>
              <p:cNvPr id="325" name="Freeform 55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26" name="Freeform 56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27" name="AutoShape 57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23" name="Group 58"/>
            <p:cNvGrpSpPr>
              <a:grpSpLocks/>
            </p:cNvGrpSpPr>
            <p:nvPr/>
          </p:nvGrpSpPr>
          <p:grpSpPr bwMode="auto">
            <a:xfrm rot="10438822" flipH="1" flipV="1">
              <a:off x="1941" y="1191"/>
              <a:ext cx="74" cy="149"/>
              <a:chOff x="4176" y="432"/>
              <a:chExt cx="192" cy="637"/>
            </a:xfrm>
          </p:grpSpPr>
          <p:sp>
            <p:nvSpPr>
              <p:cNvPr id="322" name="Freeform 59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23" name="Freeform 60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24" name="AutoShape 61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24" name="Group 62"/>
            <p:cNvGrpSpPr>
              <a:grpSpLocks/>
            </p:cNvGrpSpPr>
            <p:nvPr/>
          </p:nvGrpSpPr>
          <p:grpSpPr bwMode="auto">
            <a:xfrm rot="10438822">
              <a:off x="2153" y="1375"/>
              <a:ext cx="74" cy="148"/>
              <a:chOff x="4176" y="432"/>
              <a:chExt cx="192" cy="637"/>
            </a:xfrm>
          </p:grpSpPr>
          <p:sp>
            <p:nvSpPr>
              <p:cNvPr id="319" name="Freeform 63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20" name="Freeform 64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21" name="AutoShape 65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25" name="Group 66"/>
            <p:cNvGrpSpPr>
              <a:grpSpLocks/>
            </p:cNvGrpSpPr>
            <p:nvPr/>
          </p:nvGrpSpPr>
          <p:grpSpPr bwMode="auto">
            <a:xfrm rot="10438822">
              <a:off x="2085" y="1420"/>
              <a:ext cx="74" cy="147"/>
              <a:chOff x="4176" y="432"/>
              <a:chExt cx="192" cy="637"/>
            </a:xfrm>
          </p:grpSpPr>
          <p:sp>
            <p:nvSpPr>
              <p:cNvPr id="316" name="Freeform 67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7" name="Freeform 68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8" name="AutoShape 69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sp>
          <p:nvSpPr>
            <p:cNvPr id="26" name="Freeform 70"/>
            <p:cNvSpPr>
              <a:spLocks/>
            </p:cNvSpPr>
            <p:nvPr/>
          </p:nvSpPr>
          <p:spPr bwMode="auto">
            <a:xfrm rot="10438822">
              <a:off x="2059" y="1464"/>
              <a:ext cx="8" cy="114"/>
            </a:xfrm>
            <a:custGeom>
              <a:avLst/>
              <a:gdLst>
                <a:gd name="T0" fmla="*/ 2 w 20"/>
                <a:gd name="T1" fmla="*/ 0 h 493"/>
                <a:gd name="T2" fmla="*/ 3 w 20"/>
                <a:gd name="T3" fmla="*/ 10 h 493"/>
                <a:gd name="T4" fmla="*/ 1 w 20"/>
                <a:gd name="T5" fmla="*/ 26 h 493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20" h="493">
                  <a:moveTo>
                    <a:pt x="12" y="0"/>
                  </a:moveTo>
                  <a:cubicBezTo>
                    <a:pt x="2" y="61"/>
                    <a:pt x="0" y="120"/>
                    <a:pt x="20" y="180"/>
                  </a:cubicBezTo>
                  <a:cubicBezTo>
                    <a:pt x="16" y="284"/>
                    <a:pt x="4" y="389"/>
                    <a:pt x="4" y="493"/>
                  </a:cubicBezTo>
                </a:path>
              </a:pathLst>
            </a:cu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Freeform 71"/>
            <p:cNvSpPr>
              <a:spLocks/>
            </p:cNvSpPr>
            <p:nvPr/>
          </p:nvSpPr>
          <p:spPr bwMode="auto">
            <a:xfrm rot="10438822">
              <a:off x="2031" y="1468"/>
              <a:ext cx="7" cy="114"/>
            </a:xfrm>
            <a:custGeom>
              <a:avLst/>
              <a:gdLst>
                <a:gd name="T0" fmla="*/ 1 w 20"/>
                <a:gd name="T1" fmla="*/ 0 h 493"/>
                <a:gd name="T2" fmla="*/ 2 w 20"/>
                <a:gd name="T3" fmla="*/ 10 h 493"/>
                <a:gd name="T4" fmla="*/ 0 w 20"/>
                <a:gd name="T5" fmla="*/ 26 h 493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20" h="493">
                  <a:moveTo>
                    <a:pt x="12" y="0"/>
                  </a:moveTo>
                  <a:cubicBezTo>
                    <a:pt x="2" y="61"/>
                    <a:pt x="0" y="120"/>
                    <a:pt x="20" y="180"/>
                  </a:cubicBezTo>
                  <a:cubicBezTo>
                    <a:pt x="16" y="284"/>
                    <a:pt x="4" y="389"/>
                    <a:pt x="4" y="493"/>
                  </a:cubicBezTo>
                </a:path>
              </a:pathLst>
            </a:cu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AutoShape 72"/>
            <p:cNvSpPr>
              <a:spLocks noChangeArrowheads="1"/>
            </p:cNvSpPr>
            <p:nvPr/>
          </p:nvSpPr>
          <p:spPr bwMode="auto">
            <a:xfrm rot="10438822">
              <a:off x="2020" y="1568"/>
              <a:ext cx="75" cy="44"/>
            </a:xfrm>
            <a:prstGeom prst="flowChartConnector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endParaRPr lang="en-US"/>
            </a:p>
          </p:txBody>
        </p:sp>
        <p:sp>
          <p:nvSpPr>
            <p:cNvPr id="29" name="Freeform 73"/>
            <p:cNvSpPr>
              <a:spLocks/>
            </p:cNvSpPr>
            <p:nvPr/>
          </p:nvSpPr>
          <p:spPr bwMode="auto">
            <a:xfrm rot="10438822">
              <a:off x="2122" y="1345"/>
              <a:ext cx="9" cy="111"/>
            </a:xfrm>
            <a:custGeom>
              <a:avLst/>
              <a:gdLst>
                <a:gd name="T0" fmla="*/ 2 w 20"/>
                <a:gd name="T1" fmla="*/ 0 h 493"/>
                <a:gd name="T2" fmla="*/ 4 w 20"/>
                <a:gd name="T3" fmla="*/ 9 h 493"/>
                <a:gd name="T4" fmla="*/ 1 w 20"/>
                <a:gd name="T5" fmla="*/ 25 h 493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20" h="493">
                  <a:moveTo>
                    <a:pt x="12" y="0"/>
                  </a:moveTo>
                  <a:cubicBezTo>
                    <a:pt x="2" y="61"/>
                    <a:pt x="0" y="120"/>
                    <a:pt x="20" y="180"/>
                  </a:cubicBezTo>
                  <a:cubicBezTo>
                    <a:pt x="16" y="284"/>
                    <a:pt x="4" y="389"/>
                    <a:pt x="4" y="493"/>
                  </a:cubicBezTo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" name="Freeform 74"/>
            <p:cNvSpPr>
              <a:spLocks/>
            </p:cNvSpPr>
            <p:nvPr/>
          </p:nvSpPr>
          <p:spPr bwMode="auto">
            <a:xfrm rot="10438822">
              <a:off x="2095" y="1350"/>
              <a:ext cx="7" cy="111"/>
            </a:xfrm>
            <a:custGeom>
              <a:avLst/>
              <a:gdLst>
                <a:gd name="T0" fmla="*/ 1 w 20"/>
                <a:gd name="T1" fmla="*/ 0 h 493"/>
                <a:gd name="T2" fmla="*/ 2 w 20"/>
                <a:gd name="T3" fmla="*/ 9 h 493"/>
                <a:gd name="T4" fmla="*/ 0 w 20"/>
                <a:gd name="T5" fmla="*/ 25 h 493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20" h="493">
                  <a:moveTo>
                    <a:pt x="12" y="0"/>
                  </a:moveTo>
                  <a:cubicBezTo>
                    <a:pt x="2" y="61"/>
                    <a:pt x="0" y="120"/>
                    <a:pt x="20" y="180"/>
                  </a:cubicBezTo>
                  <a:cubicBezTo>
                    <a:pt x="16" y="284"/>
                    <a:pt x="4" y="389"/>
                    <a:pt x="4" y="493"/>
                  </a:cubicBezTo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" name="AutoShape 75"/>
            <p:cNvSpPr>
              <a:spLocks noChangeArrowheads="1"/>
            </p:cNvSpPr>
            <p:nvPr/>
          </p:nvSpPr>
          <p:spPr bwMode="auto">
            <a:xfrm rot="10438822">
              <a:off x="2084" y="1449"/>
              <a:ext cx="71" cy="44"/>
            </a:xfrm>
            <a:prstGeom prst="flowChartConnector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endParaRPr lang="en-US"/>
            </a:p>
          </p:txBody>
        </p:sp>
        <p:sp>
          <p:nvSpPr>
            <p:cNvPr id="32" name="Freeform 76"/>
            <p:cNvSpPr>
              <a:spLocks/>
            </p:cNvSpPr>
            <p:nvPr/>
          </p:nvSpPr>
          <p:spPr bwMode="auto">
            <a:xfrm rot="10438822">
              <a:off x="2051" y="1390"/>
              <a:ext cx="10" cy="114"/>
            </a:xfrm>
            <a:custGeom>
              <a:avLst/>
              <a:gdLst>
                <a:gd name="T0" fmla="*/ 3 w 20"/>
                <a:gd name="T1" fmla="*/ 0 h 493"/>
                <a:gd name="T2" fmla="*/ 5 w 20"/>
                <a:gd name="T3" fmla="*/ 10 h 493"/>
                <a:gd name="T4" fmla="*/ 1 w 20"/>
                <a:gd name="T5" fmla="*/ 26 h 493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20" h="493">
                  <a:moveTo>
                    <a:pt x="12" y="0"/>
                  </a:moveTo>
                  <a:cubicBezTo>
                    <a:pt x="2" y="61"/>
                    <a:pt x="0" y="120"/>
                    <a:pt x="20" y="180"/>
                  </a:cubicBezTo>
                  <a:cubicBezTo>
                    <a:pt x="16" y="284"/>
                    <a:pt x="4" y="389"/>
                    <a:pt x="4" y="493"/>
                  </a:cubicBezTo>
                </a:path>
              </a:pathLst>
            </a:cu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" name="Freeform 77"/>
            <p:cNvSpPr>
              <a:spLocks/>
            </p:cNvSpPr>
            <p:nvPr/>
          </p:nvSpPr>
          <p:spPr bwMode="auto">
            <a:xfrm rot="10438822">
              <a:off x="2027" y="1397"/>
              <a:ext cx="4" cy="113"/>
            </a:xfrm>
            <a:custGeom>
              <a:avLst/>
              <a:gdLst>
                <a:gd name="T0" fmla="*/ 0 w 20"/>
                <a:gd name="T1" fmla="*/ 0 h 493"/>
                <a:gd name="T2" fmla="*/ 1 w 20"/>
                <a:gd name="T3" fmla="*/ 9 h 493"/>
                <a:gd name="T4" fmla="*/ 0 w 20"/>
                <a:gd name="T5" fmla="*/ 26 h 493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20" h="493">
                  <a:moveTo>
                    <a:pt x="12" y="0"/>
                  </a:moveTo>
                  <a:cubicBezTo>
                    <a:pt x="2" y="61"/>
                    <a:pt x="0" y="120"/>
                    <a:pt x="20" y="180"/>
                  </a:cubicBezTo>
                  <a:cubicBezTo>
                    <a:pt x="16" y="284"/>
                    <a:pt x="4" y="389"/>
                    <a:pt x="4" y="493"/>
                  </a:cubicBezTo>
                </a:path>
              </a:pathLst>
            </a:cu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AutoShape 78"/>
            <p:cNvSpPr>
              <a:spLocks noChangeArrowheads="1"/>
            </p:cNvSpPr>
            <p:nvPr/>
          </p:nvSpPr>
          <p:spPr bwMode="auto">
            <a:xfrm rot="10438822">
              <a:off x="2015" y="1496"/>
              <a:ext cx="71" cy="44"/>
            </a:xfrm>
            <a:prstGeom prst="flowChartConnector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endParaRPr lang="en-US"/>
            </a:p>
          </p:txBody>
        </p:sp>
        <p:sp>
          <p:nvSpPr>
            <p:cNvPr id="35" name="Freeform 79"/>
            <p:cNvSpPr>
              <a:spLocks/>
            </p:cNvSpPr>
            <p:nvPr/>
          </p:nvSpPr>
          <p:spPr bwMode="auto">
            <a:xfrm rot="10438822" flipH="1" flipV="1">
              <a:off x="2005" y="1143"/>
              <a:ext cx="10" cy="112"/>
            </a:xfrm>
            <a:custGeom>
              <a:avLst/>
              <a:gdLst>
                <a:gd name="T0" fmla="*/ 3 w 20"/>
                <a:gd name="T1" fmla="*/ 0 h 493"/>
                <a:gd name="T2" fmla="*/ 5 w 20"/>
                <a:gd name="T3" fmla="*/ 9 h 493"/>
                <a:gd name="T4" fmla="*/ 1 w 20"/>
                <a:gd name="T5" fmla="*/ 25 h 493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20" h="493">
                  <a:moveTo>
                    <a:pt x="12" y="0"/>
                  </a:moveTo>
                  <a:cubicBezTo>
                    <a:pt x="2" y="61"/>
                    <a:pt x="0" y="120"/>
                    <a:pt x="20" y="180"/>
                  </a:cubicBezTo>
                  <a:cubicBezTo>
                    <a:pt x="16" y="284"/>
                    <a:pt x="4" y="389"/>
                    <a:pt x="4" y="493"/>
                  </a:cubicBezTo>
                </a:path>
              </a:pathLst>
            </a:cu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6" name="Freeform 80"/>
            <p:cNvSpPr>
              <a:spLocks/>
            </p:cNvSpPr>
            <p:nvPr/>
          </p:nvSpPr>
          <p:spPr bwMode="auto">
            <a:xfrm rot="10438822" flipH="1" flipV="1">
              <a:off x="2038" y="1137"/>
              <a:ext cx="6" cy="113"/>
            </a:xfrm>
            <a:custGeom>
              <a:avLst/>
              <a:gdLst>
                <a:gd name="T0" fmla="*/ 1 w 20"/>
                <a:gd name="T1" fmla="*/ 0 h 493"/>
                <a:gd name="T2" fmla="*/ 2 w 20"/>
                <a:gd name="T3" fmla="*/ 9 h 493"/>
                <a:gd name="T4" fmla="*/ 0 w 20"/>
                <a:gd name="T5" fmla="*/ 26 h 493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20" h="493">
                  <a:moveTo>
                    <a:pt x="12" y="0"/>
                  </a:moveTo>
                  <a:cubicBezTo>
                    <a:pt x="2" y="61"/>
                    <a:pt x="0" y="120"/>
                    <a:pt x="20" y="180"/>
                  </a:cubicBezTo>
                  <a:cubicBezTo>
                    <a:pt x="16" y="284"/>
                    <a:pt x="4" y="389"/>
                    <a:pt x="4" y="493"/>
                  </a:cubicBezTo>
                </a:path>
              </a:pathLst>
            </a:cu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7" name="AutoShape 81"/>
            <p:cNvSpPr>
              <a:spLocks noChangeArrowheads="1"/>
            </p:cNvSpPr>
            <p:nvPr/>
          </p:nvSpPr>
          <p:spPr bwMode="auto">
            <a:xfrm rot="10438822" flipH="1" flipV="1">
              <a:off x="1981" y="1110"/>
              <a:ext cx="74" cy="43"/>
            </a:xfrm>
            <a:prstGeom prst="flowChartConnector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endParaRPr lang="en-US"/>
            </a:p>
          </p:txBody>
        </p:sp>
        <p:sp>
          <p:nvSpPr>
            <p:cNvPr id="38" name="Freeform 82"/>
            <p:cNvSpPr>
              <a:spLocks/>
            </p:cNvSpPr>
            <p:nvPr/>
          </p:nvSpPr>
          <p:spPr bwMode="auto">
            <a:xfrm rot="10438822" flipH="1" flipV="1">
              <a:off x="2084" y="1172"/>
              <a:ext cx="5" cy="113"/>
            </a:xfrm>
            <a:custGeom>
              <a:avLst/>
              <a:gdLst>
                <a:gd name="T0" fmla="*/ 1 w 20"/>
                <a:gd name="T1" fmla="*/ 0 h 493"/>
                <a:gd name="T2" fmla="*/ 1 w 20"/>
                <a:gd name="T3" fmla="*/ 9 h 493"/>
                <a:gd name="T4" fmla="*/ 0 w 20"/>
                <a:gd name="T5" fmla="*/ 26 h 493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20" h="493">
                  <a:moveTo>
                    <a:pt x="12" y="0"/>
                  </a:moveTo>
                  <a:cubicBezTo>
                    <a:pt x="2" y="61"/>
                    <a:pt x="0" y="120"/>
                    <a:pt x="20" y="180"/>
                  </a:cubicBezTo>
                  <a:cubicBezTo>
                    <a:pt x="16" y="284"/>
                    <a:pt x="4" y="389"/>
                    <a:pt x="4" y="493"/>
                  </a:cubicBezTo>
                </a:path>
              </a:pathLst>
            </a:cu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9" name="Freeform 83"/>
            <p:cNvSpPr>
              <a:spLocks/>
            </p:cNvSpPr>
            <p:nvPr/>
          </p:nvSpPr>
          <p:spPr bwMode="auto">
            <a:xfrm rot="10438822" flipH="1" flipV="1">
              <a:off x="2112" y="1166"/>
              <a:ext cx="9" cy="114"/>
            </a:xfrm>
            <a:custGeom>
              <a:avLst/>
              <a:gdLst>
                <a:gd name="T0" fmla="*/ 2 w 20"/>
                <a:gd name="T1" fmla="*/ 0 h 493"/>
                <a:gd name="T2" fmla="*/ 4 w 20"/>
                <a:gd name="T3" fmla="*/ 10 h 493"/>
                <a:gd name="T4" fmla="*/ 1 w 20"/>
                <a:gd name="T5" fmla="*/ 26 h 493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20" h="493">
                  <a:moveTo>
                    <a:pt x="12" y="0"/>
                  </a:moveTo>
                  <a:cubicBezTo>
                    <a:pt x="2" y="61"/>
                    <a:pt x="0" y="120"/>
                    <a:pt x="20" y="180"/>
                  </a:cubicBezTo>
                  <a:cubicBezTo>
                    <a:pt x="16" y="284"/>
                    <a:pt x="4" y="389"/>
                    <a:pt x="4" y="493"/>
                  </a:cubicBezTo>
                </a:path>
              </a:pathLst>
            </a:cu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0" name="AutoShape 84"/>
            <p:cNvSpPr>
              <a:spLocks noChangeArrowheads="1"/>
            </p:cNvSpPr>
            <p:nvPr/>
          </p:nvSpPr>
          <p:spPr bwMode="auto">
            <a:xfrm rot="10438822" flipH="1" flipV="1">
              <a:off x="2059" y="1136"/>
              <a:ext cx="72" cy="44"/>
            </a:xfrm>
            <a:prstGeom prst="flowChartConnector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endParaRPr lang="en-US"/>
            </a:p>
          </p:txBody>
        </p:sp>
        <p:sp>
          <p:nvSpPr>
            <p:cNvPr id="41" name="Freeform 85"/>
            <p:cNvSpPr>
              <a:spLocks/>
            </p:cNvSpPr>
            <p:nvPr/>
          </p:nvSpPr>
          <p:spPr bwMode="auto">
            <a:xfrm rot="10438822" flipH="1" flipV="1">
              <a:off x="2011" y="1216"/>
              <a:ext cx="9" cy="112"/>
            </a:xfrm>
            <a:custGeom>
              <a:avLst/>
              <a:gdLst>
                <a:gd name="T0" fmla="*/ 2 w 20"/>
                <a:gd name="T1" fmla="*/ 0 h 493"/>
                <a:gd name="T2" fmla="*/ 4 w 20"/>
                <a:gd name="T3" fmla="*/ 9 h 493"/>
                <a:gd name="T4" fmla="*/ 1 w 20"/>
                <a:gd name="T5" fmla="*/ 25 h 493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20" h="493">
                  <a:moveTo>
                    <a:pt x="12" y="0"/>
                  </a:moveTo>
                  <a:cubicBezTo>
                    <a:pt x="2" y="61"/>
                    <a:pt x="0" y="120"/>
                    <a:pt x="20" y="180"/>
                  </a:cubicBezTo>
                  <a:cubicBezTo>
                    <a:pt x="16" y="284"/>
                    <a:pt x="4" y="389"/>
                    <a:pt x="4" y="493"/>
                  </a:cubicBezTo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Freeform 86"/>
            <p:cNvSpPr>
              <a:spLocks/>
            </p:cNvSpPr>
            <p:nvPr/>
          </p:nvSpPr>
          <p:spPr bwMode="auto">
            <a:xfrm rot="10438822" flipH="1" flipV="1">
              <a:off x="2044" y="1211"/>
              <a:ext cx="5" cy="113"/>
            </a:xfrm>
            <a:custGeom>
              <a:avLst/>
              <a:gdLst>
                <a:gd name="T0" fmla="*/ 1 w 20"/>
                <a:gd name="T1" fmla="*/ 0 h 493"/>
                <a:gd name="T2" fmla="*/ 1 w 20"/>
                <a:gd name="T3" fmla="*/ 9 h 493"/>
                <a:gd name="T4" fmla="*/ 0 w 20"/>
                <a:gd name="T5" fmla="*/ 26 h 493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20" h="493">
                  <a:moveTo>
                    <a:pt x="12" y="0"/>
                  </a:moveTo>
                  <a:cubicBezTo>
                    <a:pt x="2" y="61"/>
                    <a:pt x="0" y="120"/>
                    <a:pt x="20" y="180"/>
                  </a:cubicBezTo>
                  <a:cubicBezTo>
                    <a:pt x="16" y="284"/>
                    <a:pt x="4" y="389"/>
                    <a:pt x="4" y="493"/>
                  </a:cubicBezTo>
                </a:path>
              </a:pathLst>
            </a:custGeom>
            <a:solidFill>
              <a:srgbClr val="FF33C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3" name="AutoShape 87"/>
            <p:cNvSpPr>
              <a:spLocks noChangeArrowheads="1"/>
            </p:cNvSpPr>
            <p:nvPr/>
          </p:nvSpPr>
          <p:spPr bwMode="auto">
            <a:xfrm rot="10438822" flipH="1" flipV="1">
              <a:off x="1988" y="1183"/>
              <a:ext cx="73" cy="44"/>
            </a:xfrm>
            <a:prstGeom prst="flowChartConnector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endParaRPr lang="en-US"/>
            </a:p>
          </p:txBody>
        </p:sp>
        <p:sp>
          <p:nvSpPr>
            <p:cNvPr id="44" name="Freeform 88"/>
            <p:cNvSpPr>
              <a:spLocks/>
            </p:cNvSpPr>
            <p:nvPr/>
          </p:nvSpPr>
          <p:spPr bwMode="auto">
            <a:xfrm rot="10438822" flipH="1" flipV="1">
              <a:off x="2088" y="1245"/>
              <a:ext cx="8" cy="113"/>
            </a:xfrm>
            <a:custGeom>
              <a:avLst/>
              <a:gdLst>
                <a:gd name="T0" fmla="*/ 2 w 20"/>
                <a:gd name="T1" fmla="*/ 0 h 493"/>
                <a:gd name="T2" fmla="*/ 3 w 20"/>
                <a:gd name="T3" fmla="*/ 9 h 493"/>
                <a:gd name="T4" fmla="*/ 1 w 20"/>
                <a:gd name="T5" fmla="*/ 26 h 493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20" h="493">
                  <a:moveTo>
                    <a:pt x="12" y="0"/>
                  </a:moveTo>
                  <a:cubicBezTo>
                    <a:pt x="2" y="61"/>
                    <a:pt x="0" y="120"/>
                    <a:pt x="20" y="180"/>
                  </a:cubicBezTo>
                  <a:cubicBezTo>
                    <a:pt x="16" y="284"/>
                    <a:pt x="4" y="389"/>
                    <a:pt x="4" y="493"/>
                  </a:cubicBezTo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" name="Freeform 89"/>
            <p:cNvSpPr>
              <a:spLocks/>
            </p:cNvSpPr>
            <p:nvPr/>
          </p:nvSpPr>
          <p:spPr bwMode="auto">
            <a:xfrm rot="10438822" flipH="1" flipV="1">
              <a:off x="2121" y="1239"/>
              <a:ext cx="7" cy="114"/>
            </a:xfrm>
            <a:custGeom>
              <a:avLst/>
              <a:gdLst>
                <a:gd name="T0" fmla="*/ 1 w 20"/>
                <a:gd name="T1" fmla="*/ 0 h 493"/>
                <a:gd name="T2" fmla="*/ 2 w 20"/>
                <a:gd name="T3" fmla="*/ 10 h 493"/>
                <a:gd name="T4" fmla="*/ 0 w 20"/>
                <a:gd name="T5" fmla="*/ 26 h 493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20" h="493">
                  <a:moveTo>
                    <a:pt x="12" y="0"/>
                  </a:moveTo>
                  <a:cubicBezTo>
                    <a:pt x="2" y="61"/>
                    <a:pt x="0" y="120"/>
                    <a:pt x="20" y="180"/>
                  </a:cubicBezTo>
                  <a:cubicBezTo>
                    <a:pt x="16" y="284"/>
                    <a:pt x="4" y="389"/>
                    <a:pt x="4" y="493"/>
                  </a:cubicBezTo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" name="AutoShape 90"/>
            <p:cNvSpPr>
              <a:spLocks noChangeArrowheads="1"/>
            </p:cNvSpPr>
            <p:nvPr/>
          </p:nvSpPr>
          <p:spPr bwMode="auto">
            <a:xfrm rot="10438822" flipH="1" flipV="1">
              <a:off x="2065" y="1210"/>
              <a:ext cx="71" cy="44"/>
            </a:xfrm>
            <a:prstGeom prst="flowChartConnector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endParaRPr lang="en-US"/>
            </a:p>
          </p:txBody>
        </p:sp>
        <p:grpSp>
          <p:nvGrpSpPr>
            <p:cNvPr id="47" name="Group 91"/>
            <p:cNvGrpSpPr>
              <a:grpSpLocks/>
            </p:cNvGrpSpPr>
            <p:nvPr/>
          </p:nvGrpSpPr>
          <p:grpSpPr bwMode="auto">
            <a:xfrm rot="10438822" flipH="1" flipV="1">
              <a:off x="2132" y="1089"/>
              <a:ext cx="73" cy="147"/>
              <a:chOff x="4176" y="432"/>
              <a:chExt cx="192" cy="637"/>
            </a:xfrm>
          </p:grpSpPr>
          <p:sp>
            <p:nvSpPr>
              <p:cNvPr id="313" name="Freeform 92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4" name="Freeform 93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5" name="AutoShape 94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48" name="Group 95"/>
            <p:cNvGrpSpPr>
              <a:grpSpLocks/>
            </p:cNvGrpSpPr>
            <p:nvPr/>
          </p:nvGrpSpPr>
          <p:grpSpPr bwMode="auto">
            <a:xfrm rot="10438822" flipH="1" flipV="1">
              <a:off x="2139" y="1163"/>
              <a:ext cx="73" cy="146"/>
              <a:chOff x="4176" y="432"/>
              <a:chExt cx="192" cy="637"/>
            </a:xfrm>
          </p:grpSpPr>
          <p:sp>
            <p:nvSpPr>
              <p:cNvPr id="310" name="Freeform 96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1" name="Freeform 97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2" name="AutoShape 98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sp>
          <p:nvSpPr>
            <p:cNvPr id="49" name="Freeform 99"/>
            <p:cNvSpPr>
              <a:spLocks/>
            </p:cNvSpPr>
            <p:nvPr/>
          </p:nvSpPr>
          <p:spPr bwMode="auto">
            <a:xfrm rot="10438822" flipH="1" flipV="1">
              <a:off x="2018" y="1288"/>
              <a:ext cx="9" cy="114"/>
            </a:xfrm>
            <a:custGeom>
              <a:avLst/>
              <a:gdLst>
                <a:gd name="T0" fmla="*/ 2 w 20"/>
                <a:gd name="T1" fmla="*/ 0 h 493"/>
                <a:gd name="T2" fmla="*/ 4 w 20"/>
                <a:gd name="T3" fmla="*/ 10 h 493"/>
                <a:gd name="T4" fmla="*/ 1 w 20"/>
                <a:gd name="T5" fmla="*/ 26 h 493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20" h="493">
                  <a:moveTo>
                    <a:pt x="12" y="0"/>
                  </a:moveTo>
                  <a:cubicBezTo>
                    <a:pt x="2" y="61"/>
                    <a:pt x="0" y="120"/>
                    <a:pt x="20" y="180"/>
                  </a:cubicBezTo>
                  <a:cubicBezTo>
                    <a:pt x="16" y="284"/>
                    <a:pt x="4" y="389"/>
                    <a:pt x="4" y="493"/>
                  </a:cubicBezTo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" name="Freeform 100"/>
            <p:cNvSpPr>
              <a:spLocks/>
            </p:cNvSpPr>
            <p:nvPr/>
          </p:nvSpPr>
          <p:spPr bwMode="auto">
            <a:xfrm rot="10438822" flipH="1" flipV="1">
              <a:off x="2049" y="1283"/>
              <a:ext cx="8" cy="114"/>
            </a:xfrm>
            <a:custGeom>
              <a:avLst/>
              <a:gdLst>
                <a:gd name="T0" fmla="*/ 2 w 20"/>
                <a:gd name="T1" fmla="*/ 0 h 493"/>
                <a:gd name="T2" fmla="*/ 3 w 20"/>
                <a:gd name="T3" fmla="*/ 10 h 493"/>
                <a:gd name="T4" fmla="*/ 1 w 20"/>
                <a:gd name="T5" fmla="*/ 26 h 493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20" h="493">
                  <a:moveTo>
                    <a:pt x="12" y="0"/>
                  </a:moveTo>
                  <a:cubicBezTo>
                    <a:pt x="2" y="61"/>
                    <a:pt x="0" y="120"/>
                    <a:pt x="20" y="180"/>
                  </a:cubicBezTo>
                  <a:cubicBezTo>
                    <a:pt x="16" y="284"/>
                    <a:pt x="4" y="389"/>
                    <a:pt x="4" y="493"/>
                  </a:cubicBezTo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" name="AutoShape 101"/>
            <p:cNvSpPr>
              <a:spLocks noChangeArrowheads="1"/>
            </p:cNvSpPr>
            <p:nvPr/>
          </p:nvSpPr>
          <p:spPr bwMode="auto">
            <a:xfrm rot="10438822" flipH="1" flipV="1">
              <a:off x="1994" y="1254"/>
              <a:ext cx="74" cy="44"/>
            </a:xfrm>
            <a:prstGeom prst="flowChartConnector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endParaRPr lang="en-US"/>
            </a:p>
          </p:txBody>
        </p:sp>
        <p:grpSp>
          <p:nvGrpSpPr>
            <p:cNvPr id="52" name="Group 102"/>
            <p:cNvGrpSpPr>
              <a:grpSpLocks/>
            </p:cNvGrpSpPr>
            <p:nvPr/>
          </p:nvGrpSpPr>
          <p:grpSpPr bwMode="auto">
            <a:xfrm rot="10438822" flipH="1" flipV="1">
              <a:off x="2145" y="1236"/>
              <a:ext cx="75" cy="149"/>
              <a:chOff x="4176" y="432"/>
              <a:chExt cx="192" cy="637"/>
            </a:xfrm>
          </p:grpSpPr>
          <p:sp>
            <p:nvSpPr>
              <p:cNvPr id="307" name="Freeform 103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08" name="Freeform 104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09" name="AutoShape 105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cxnSp>
          <p:nvCxnSpPr>
            <p:cNvPr id="53" name="AutoShape 106"/>
            <p:cNvCxnSpPr>
              <a:cxnSpLocks noChangeShapeType="1"/>
            </p:cNvCxnSpPr>
            <p:nvPr/>
          </p:nvCxnSpPr>
          <p:spPr bwMode="auto">
            <a:xfrm rot="5400000" flipH="1" flipV="1">
              <a:off x="2604" y="1371"/>
              <a:ext cx="41" cy="345"/>
            </a:xfrm>
            <a:prstGeom prst="curvedConnector3">
              <a:avLst>
                <a:gd name="adj1" fmla="val -467741"/>
              </a:avLst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grpSp>
          <p:nvGrpSpPr>
            <p:cNvPr id="54" name="Group 107"/>
            <p:cNvGrpSpPr>
              <a:grpSpLocks/>
            </p:cNvGrpSpPr>
            <p:nvPr/>
          </p:nvGrpSpPr>
          <p:grpSpPr bwMode="auto">
            <a:xfrm rot="10438822">
              <a:off x="2152" y="1449"/>
              <a:ext cx="71" cy="147"/>
              <a:chOff x="4176" y="432"/>
              <a:chExt cx="192" cy="637"/>
            </a:xfrm>
          </p:grpSpPr>
          <p:sp>
            <p:nvSpPr>
              <p:cNvPr id="304" name="Freeform 108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05" name="Freeform 109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06" name="AutoShape 110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55" name="Group 111"/>
            <p:cNvGrpSpPr>
              <a:grpSpLocks/>
            </p:cNvGrpSpPr>
            <p:nvPr/>
          </p:nvGrpSpPr>
          <p:grpSpPr bwMode="auto">
            <a:xfrm rot="10438822">
              <a:off x="2220" y="1402"/>
              <a:ext cx="74" cy="146"/>
              <a:chOff x="4176" y="432"/>
              <a:chExt cx="192" cy="637"/>
            </a:xfrm>
          </p:grpSpPr>
          <p:sp>
            <p:nvSpPr>
              <p:cNvPr id="301" name="Freeform 112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02" name="Freeform 113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03" name="AutoShape 114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56" name="Group 115"/>
            <p:cNvGrpSpPr>
              <a:grpSpLocks/>
            </p:cNvGrpSpPr>
            <p:nvPr/>
          </p:nvGrpSpPr>
          <p:grpSpPr bwMode="auto">
            <a:xfrm rot="10438822">
              <a:off x="2213" y="1330"/>
              <a:ext cx="75" cy="146"/>
              <a:chOff x="4176" y="432"/>
              <a:chExt cx="192" cy="637"/>
            </a:xfrm>
          </p:grpSpPr>
          <p:sp>
            <p:nvSpPr>
              <p:cNvPr id="298" name="Freeform 116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99" name="Freeform 117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00" name="AutoShape 118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57" name="Group 119"/>
            <p:cNvGrpSpPr>
              <a:grpSpLocks/>
            </p:cNvGrpSpPr>
            <p:nvPr/>
          </p:nvGrpSpPr>
          <p:grpSpPr bwMode="auto">
            <a:xfrm rot="10438822" flipH="1" flipV="1">
              <a:off x="2199" y="1120"/>
              <a:ext cx="72" cy="146"/>
              <a:chOff x="4176" y="432"/>
              <a:chExt cx="192" cy="637"/>
            </a:xfrm>
          </p:grpSpPr>
          <p:sp>
            <p:nvSpPr>
              <p:cNvPr id="295" name="Freeform 120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96" name="Freeform 121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97" name="AutoShape 122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58" name="Group 123"/>
            <p:cNvGrpSpPr>
              <a:grpSpLocks/>
            </p:cNvGrpSpPr>
            <p:nvPr/>
          </p:nvGrpSpPr>
          <p:grpSpPr bwMode="auto">
            <a:xfrm rot="10438822" flipH="1" flipV="1">
              <a:off x="2205" y="1191"/>
              <a:ext cx="73" cy="149"/>
              <a:chOff x="4176" y="432"/>
              <a:chExt cx="192" cy="637"/>
            </a:xfrm>
          </p:grpSpPr>
          <p:sp>
            <p:nvSpPr>
              <p:cNvPr id="292" name="Freeform 124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93" name="Freeform 125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94" name="AutoShape 126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59" name="Group 127"/>
            <p:cNvGrpSpPr>
              <a:grpSpLocks/>
            </p:cNvGrpSpPr>
            <p:nvPr/>
          </p:nvGrpSpPr>
          <p:grpSpPr bwMode="auto">
            <a:xfrm rot="10438822">
              <a:off x="2567" y="1449"/>
              <a:ext cx="75" cy="147"/>
              <a:chOff x="4176" y="432"/>
              <a:chExt cx="192" cy="637"/>
            </a:xfrm>
          </p:grpSpPr>
          <p:sp>
            <p:nvSpPr>
              <p:cNvPr id="289" name="Freeform 128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90" name="Freeform 129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91" name="AutoShape 130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60" name="Group 131"/>
            <p:cNvGrpSpPr>
              <a:grpSpLocks/>
            </p:cNvGrpSpPr>
            <p:nvPr/>
          </p:nvGrpSpPr>
          <p:grpSpPr bwMode="auto">
            <a:xfrm rot="10438822">
              <a:off x="2562" y="1375"/>
              <a:ext cx="71" cy="148"/>
              <a:chOff x="4176" y="432"/>
              <a:chExt cx="192" cy="637"/>
            </a:xfrm>
          </p:grpSpPr>
          <p:sp>
            <p:nvSpPr>
              <p:cNvPr id="286" name="Freeform 132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87" name="Freeform 133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88" name="AutoShape 134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61" name="Group 135"/>
            <p:cNvGrpSpPr>
              <a:grpSpLocks/>
            </p:cNvGrpSpPr>
            <p:nvPr/>
          </p:nvGrpSpPr>
          <p:grpSpPr bwMode="auto">
            <a:xfrm rot="10438822">
              <a:off x="2492" y="1420"/>
              <a:ext cx="74" cy="147"/>
              <a:chOff x="4176" y="432"/>
              <a:chExt cx="192" cy="637"/>
            </a:xfrm>
          </p:grpSpPr>
          <p:sp>
            <p:nvSpPr>
              <p:cNvPr id="283" name="Freeform 136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84" name="Freeform 137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85" name="AutoShape 138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62" name="Group 139"/>
            <p:cNvGrpSpPr>
              <a:grpSpLocks/>
            </p:cNvGrpSpPr>
            <p:nvPr/>
          </p:nvGrpSpPr>
          <p:grpSpPr bwMode="auto">
            <a:xfrm rot="10438822">
              <a:off x="2486" y="1347"/>
              <a:ext cx="74" cy="146"/>
              <a:chOff x="4176" y="432"/>
              <a:chExt cx="192" cy="637"/>
            </a:xfrm>
          </p:grpSpPr>
          <p:sp>
            <p:nvSpPr>
              <p:cNvPr id="280" name="Freeform 140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81" name="Freeform 141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82" name="AutoShape 142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63" name="Group 143"/>
            <p:cNvGrpSpPr>
              <a:grpSpLocks/>
            </p:cNvGrpSpPr>
            <p:nvPr/>
          </p:nvGrpSpPr>
          <p:grpSpPr bwMode="auto">
            <a:xfrm rot="10438822" flipH="1" flipV="1">
              <a:off x="2472" y="1136"/>
              <a:ext cx="72" cy="147"/>
              <a:chOff x="4176" y="432"/>
              <a:chExt cx="192" cy="637"/>
            </a:xfrm>
          </p:grpSpPr>
          <p:sp>
            <p:nvSpPr>
              <p:cNvPr id="277" name="Freeform 144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78" name="Freeform 145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79" name="AutoShape 146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64" name="Group 147"/>
            <p:cNvGrpSpPr>
              <a:grpSpLocks/>
            </p:cNvGrpSpPr>
            <p:nvPr/>
          </p:nvGrpSpPr>
          <p:grpSpPr bwMode="auto">
            <a:xfrm rot="10438822" flipH="1" flipV="1">
              <a:off x="2478" y="1210"/>
              <a:ext cx="74" cy="147"/>
              <a:chOff x="4176" y="432"/>
              <a:chExt cx="192" cy="637"/>
            </a:xfrm>
          </p:grpSpPr>
          <p:sp>
            <p:nvSpPr>
              <p:cNvPr id="274" name="Freeform 148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75" name="Freeform 149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76" name="AutoShape 150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65" name="Group 151"/>
            <p:cNvGrpSpPr>
              <a:grpSpLocks/>
            </p:cNvGrpSpPr>
            <p:nvPr/>
          </p:nvGrpSpPr>
          <p:grpSpPr bwMode="auto">
            <a:xfrm rot="10438822" flipH="1" flipV="1">
              <a:off x="2539" y="1089"/>
              <a:ext cx="73" cy="147"/>
              <a:chOff x="4176" y="432"/>
              <a:chExt cx="192" cy="637"/>
            </a:xfrm>
          </p:grpSpPr>
          <p:sp>
            <p:nvSpPr>
              <p:cNvPr id="271" name="Freeform 152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72" name="Freeform 153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73" name="AutoShape 154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66" name="Group 155"/>
            <p:cNvGrpSpPr>
              <a:grpSpLocks/>
            </p:cNvGrpSpPr>
            <p:nvPr/>
          </p:nvGrpSpPr>
          <p:grpSpPr bwMode="auto">
            <a:xfrm rot="10438822" flipH="1" flipV="1">
              <a:off x="2545" y="1163"/>
              <a:ext cx="74" cy="146"/>
              <a:chOff x="4176" y="432"/>
              <a:chExt cx="192" cy="637"/>
            </a:xfrm>
          </p:grpSpPr>
          <p:sp>
            <p:nvSpPr>
              <p:cNvPr id="268" name="Freeform 156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69" name="Freeform 157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70" name="AutoShape 158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67" name="Group 159"/>
            <p:cNvGrpSpPr>
              <a:grpSpLocks/>
            </p:cNvGrpSpPr>
            <p:nvPr/>
          </p:nvGrpSpPr>
          <p:grpSpPr bwMode="auto">
            <a:xfrm rot="10438822" flipH="1" flipV="1">
              <a:off x="2553" y="1236"/>
              <a:ext cx="72" cy="149"/>
              <a:chOff x="4176" y="432"/>
              <a:chExt cx="192" cy="637"/>
            </a:xfrm>
          </p:grpSpPr>
          <p:sp>
            <p:nvSpPr>
              <p:cNvPr id="265" name="Freeform 160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66" name="Freeform 161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67" name="AutoShape 162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68" name="Group 163"/>
            <p:cNvGrpSpPr>
              <a:grpSpLocks/>
            </p:cNvGrpSpPr>
            <p:nvPr/>
          </p:nvGrpSpPr>
          <p:grpSpPr bwMode="auto">
            <a:xfrm rot="10438822">
              <a:off x="2684" y="1455"/>
              <a:ext cx="74" cy="148"/>
              <a:chOff x="4176" y="432"/>
              <a:chExt cx="192" cy="637"/>
            </a:xfrm>
          </p:grpSpPr>
          <p:sp>
            <p:nvSpPr>
              <p:cNvPr id="262" name="Freeform 164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63" name="Freeform 165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64" name="AutoShape 166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69" name="Group 167"/>
            <p:cNvGrpSpPr>
              <a:grpSpLocks/>
            </p:cNvGrpSpPr>
            <p:nvPr/>
          </p:nvGrpSpPr>
          <p:grpSpPr bwMode="auto">
            <a:xfrm rot="10438822">
              <a:off x="2678" y="1383"/>
              <a:ext cx="73" cy="147"/>
              <a:chOff x="4176" y="432"/>
              <a:chExt cx="192" cy="637"/>
            </a:xfrm>
          </p:grpSpPr>
          <p:sp>
            <p:nvSpPr>
              <p:cNvPr id="259" name="Freeform 168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60" name="Freeform 169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61" name="AutoShape 170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70" name="Group 171"/>
            <p:cNvGrpSpPr>
              <a:grpSpLocks/>
            </p:cNvGrpSpPr>
            <p:nvPr/>
          </p:nvGrpSpPr>
          <p:grpSpPr bwMode="auto">
            <a:xfrm rot="10438822">
              <a:off x="2609" y="1427"/>
              <a:ext cx="72" cy="146"/>
              <a:chOff x="4176" y="432"/>
              <a:chExt cx="192" cy="637"/>
            </a:xfrm>
          </p:grpSpPr>
          <p:sp>
            <p:nvSpPr>
              <p:cNvPr id="256" name="Freeform 172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7" name="Freeform 173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8" name="AutoShape 174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71" name="Group 175"/>
            <p:cNvGrpSpPr>
              <a:grpSpLocks/>
            </p:cNvGrpSpPr>
            <p:nvPr/>
          </p:nvGrpSpPr>
          <p:grpSpPr bwMode="auto">
            <a:xfrm rot="10438822">
              <a:off x="2602" y="1353"/>
              <a:ext cx="72" cy="147"/>
              <a:chOff x="4176" y="432"/>
              <a:chExt cx="192" cy="637"/>
            </a:xfrm>
          </p:grpSpPr>
          <p:sp>
            <p:nvSpPr>
              <p:cNvPr id="253" name="Freeform 176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4" name="Freeform 177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5" name="AutoShape 178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72" name="Group 179"/>
            <p:cNvGrpSpPr>
              <a:grpSpLocks/>
            </p:cNvGrpSpPr>
            <p:nvPr/>
          </p:nvGrpSpPr>
          <p:grpSpPr bwMode="auto">
            <a:xfrm rot="10438822" flipH="1" flipV="1">
              <a:off x="2586" y="1143"/>
              <a:ext cx="77" cy="148"/>
              <a:chOff x="4176" y="432"/>
              <a:chExt cx="192" cy="637"/>
            </a:xfrm>
          </p:grpSpPr>
          <p:sp>
            <p:nvSpPr>
              <p:cNvPr id="250" name="Freeform 180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1" name="Freeform 181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2" name="AutoShape 182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73" name="Group 183"/>
            <p:cNvGrpSpPr>
              <a:grpSpLocks/>
            </p:cNvGrpSpPr>
            <p:nvPr/>
          </p:nvGrpSpPr>
          <p:grpSpPr bwMode="auto">
            <a:xfrm rot="10438822" flipH="1" flipV="1">
              <a:off x="2595" y="1216"/>
              <a:ext cx="72" cy="147"/>
              <a:chOff x="4176" y="432"/>
              <a:chExt cx="192" cy="637"/>
            </a:xfrm>
          </p:grpSpPr>
          <p:sp>
            <p:nvSpPr>
              <p:cNvPr id="247" name="Freeform 184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48" name="Freeform 185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49" name="AutoShape 186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74" name="Group 187"/>
            <p:cNvGrpSpPr>
              <a:grpSpLocks/>
            </p:cNvGrpSpPr>
            <p:nvPr/>
          </p:nvGrpSpPr>
          <p:grpSpPr bwMode="auto">
            <a:xfrm rot="10438822" flipH="1" flipV="1">
              <a:off x="2656" y="1096"/>
              <a:ext cx="74" cy="147"/>
              <a:chOff x="4176" y="432"/>
              <a:chExt cx="192" cy="637"/>
            </a:xfrm>
          </p:grpSpPr>
          <p:sp>
            <p:nvSpPr>
              <p:cNvPr id="244" name="Freeform 188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45" name="Freeform 189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46" name="AutoShape 190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75" name="Group 191"/>
            <p:cNvGrpSpPr>
              <a:grpSpLocks/>
            </p:cNvGrpSpPr>
            <p:nvPr/>
          </p:nvGrpSpPr>
          <p:grpSpPr bwMode="auto">
            <a:xfrm rot="10438822" flipH="1" flipV="1">
              <a:off x="2664" y="1169"/>
              <a:ext cx="71" cy="147"/>
              <a:chOff x="4176" y="432"/>
              <a:chExt cx="192" cy="637"/>
            </a:xfrm>
          </p:grpSpPr>
          <p:sp>
            <p:nvSpPr>
              <p:cNvPr id="241" name="Freeform 192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42" name="Freeform 193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43" name="AutoShape 194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76" name="Group 195"/>
            <p:cNvGrpSpPr>
              <a:grpSpLocks/>
            </p:cNvGrpSpPr>
            <p:nvPr/>
          </p:nvGrpSpPr>
          <p:grpSpPr bwMode="auto">
            <a:xfrm rot="10438822" flipH="1" flipV="1">
              <a:off x="2670" y="1243"/>
              <a:ext cx="74" cy="147"/>
              <a:chOff x="4176" y="432"/>
              <a:chExt cx="192" cy="637"/>
            </a:xfrm>
          </p:grpSpPr>
          <p:sp>
            <p:nvSpPr>
              <p:cNvPr id="238" name="Freeform 196"/>
              <p:cNvSpPr>
                <a:spLocks/>
              </p:cNvSpPr>
              <p:nvPr/>
            </p:nvSpPr>
            <p:spPr bwMode="auto">
              <a:xfrm>
                <a:off x="4224" y="576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39" name="Freeform 197"/>
              <p:cNvSpPr>
                <a:spLocks/>
              </p:cNvSpPr>
              <p:nvPr/>
            </p:nvSpPr>
            <p:spPr bwMode="auto">
              <a:xfrm>
                <a:off x="4301" y="572"/>
                <a:ext cx="20" cy="493"/>
              </a:xfrm>
              <a:custGeom>
                <a:avLst/>
                <a:gdLst>
                  <a:gd name="T0" fmla="*/ 12 w 20"/>
                  <a:gd name="T1" fmla="*/ 0 h 493"/>
                  <a:gd name="T2" fmla="*/ 20 w 20"/>
                  <a:gd name="T3" fmla="*/ 180 h 493"/>
                  <a:gd name="T4" fmla="*/ 4 w 20"/>
                  <a:gd name="T5" fmla="*/ 493 h 493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0" h="493">
                    <a:moveTo>
                      <a:pt x="12" y="0"/>
                    </a:moveTo>
                    <a:cubicBezTo>
                      <a:pt x="2" y="61"/>
                      <a:pt x="0" y="120"/>
                      <a:pt x="20" y="180"/>
                    </a:cubicBezTo>
                    <a:cubicBezTo>
                      <a:pt x="16" y="284"/>
                      <a:pt x="4" y="389"/>
                      <a:pt x="4" y="493"/>
                    </a:cubicBezTo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40" name="AutoShape 198"/>
              <p:cNvSpPr>
                <a:spLocks noChangeArrowheads="1"/>
              </p:cNvSpPr>
              <p:nvPr/>
            </p:nvSpPr>
            <p:spPr bwMode="auto">
              <a:xfrm>
                <a:off x="4176" y="432"/>
                <a:ext cx="192" cy="192"/>
              </a:xfrm>
              <a:prstGeom prst="flowChartConnector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77" name="Group 199"/>
            <p:cNvGrpSpPr>
              <a:grpSpLocks/>
            </p:cNvGrpSpPr>
            <p:nvPr/>
          </p:nvGrpSpPr>
          <p:grpSpPr bwMode="auto">
            <a:xfrm>
              <a:off x="2973" y="1089"/>
              <a:ext cx="522" cy="553"/>
              <a:chOff x="3456" y="2064"/>
              <a:chExt cx="456" cy="427"/>
            </a:xfrm>
          </p:grpSpPr>
          <p:grpSp>
            <p:nvGrpSpPr>
              <p:cNvPr id="98" name="Group 200"/>
              <p:cNvGrpSpPr>
                <a:grpSpLocks/>
              </p:cNvGrpSpPr>
              <p:nvPr/>
            </p:nvGrpSpPr>
            <p:grpSpPr bwMode="auto">
              <a:xfrm rot="10438822">
                <a:off x="3675" y="2363"/>
                <a:ext cx="64" cy="114"/>
                <a:chOff x="4176" y="432"/>
                <a:chExt cx="192" cy="637"/>
              </a:xfrm>
            </p:grpSpPr>
            <p:sp>
              <p:nvSpPr>
                <p:cNvPr id="235" name="Freeform 201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36" name="Freeform 202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37" name="AutoShape 203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99" name="Group 204"/>
              <p:cNvGrpSpPr>
                <a:grpSpLocks/>
              </p:cNvGrpSpPr>
              <p:nvPr/>
            </p:nvGrpSpPr>
            <p:grpSpPr bwMode="auto">
              <a:xfrm rot="10438822">
                <a:off x="3608" y="2342"/>
                <a:ext cx="64" cy="114"/>
                <a:chOff x="4176" y="432"/>
                <a:chExt cx="192" cy="637"/>
              </a:xfrm>
            </p:grpSpPr>
            <p:sp>
              <p:nvSpPr>
                <p:cNvPr id="232" name="Freeform 205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33" name="Freeform 206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34" name="AutoShape 207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00" name="Group 208"/>
              <p:cNvGrpSpPr>
                <a:grpSpLocks/>
              </p:cNvGrpSpPr>
              <p:nvPr/>
            </p:nvGrpSpPr>
            <p:grpSpPr bwMode="auto">
              <a:xfrm rot="10438822">
                <a:off x="3669" y="2306"/>
                <a:ext cx="64" cy="113"/>
                <a:chOff x="4176" y="432"/>
                <a:chExt cx="192" cy="637"/>
              </a:xfrm>
            </p:grpSpPr>
            <p:sp>
              <p:nvSpPr>
                <p:cNvPr id="229" name="Freeform 209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30" name="Freeform 210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31" name="AutoShape 211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01" name="Group 212"/>
              <p:cNvGrpSpPr>
                <a:grpSpLocks/>
              </p:cNvGrpSpPr>
              <p:nvPr/>
            </p:nvGrpSpPr>
            <p:grpSpPr bwMode="auto">
              <a:xfrm rot="10438822">
                <a:off x="3602" y="2285"/>
                <a:ext cx="64" cy="114"/>
                <a:chOff x="4176" y="432"/>
                <a:chExt cx="192" cy="637"/>
              </a:xfrm>
            </p:grpSpPr>
            <p:sp>
              <p:nvSpPr>
                <p:cNvPr id="226" name="Freeform 213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27" name="Freeform 214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28" name="AutoShape 215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02" name="Group 216"/>
              <p:cNvGrpSpPr>
                <a:grpSpLocks/>
              </p:cNvGrpSpPr>
              <p:nvPr/>
            </p:nvGrpSpPr>
            <p:grpSpPr bwMode="auto">
              <a:xfrm rot="10438822">
                <a:off x="3548" y="2377"/>
                <a:ext cx="64" cy="114"/>
                <a:chOff x="4176" y="432"/>
                <a:chExt cx="192" cy="637"/>
              </a:xfrm>
            </p:grpSpPr>
            <p:sp>
              <p:nvSpPr>
                <p:cNvPr id="223" name="Freeform 217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24" name="Freeform 218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25" name="AutoShape 219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03" name="Group 220"/>
              <p:cNvGrpSpPr>
                <a:grpSpLocks/>
              </p:cNvGrpSpPr>
              <p:nvPr/>
            </p:nvGrpSpPr>
            <p:grpSpPr bwMode="auto">
              <a:xfrm rot="10438822">
                <a:off x="3542" y="2320"/>
                <a:ext cx="64" cy="113"/>
                <a:chOff x="4176" y="432"/>
                <a:chExt cx="192" cy="637"/>
              </a:xfrm>
            </p:grpSpPr>
            <p:sp>
              <p:nvSpPr>
                <p:cNvPr id="220" name="Freeform 221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21" name="Freeform 222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22" name="AutoShape 223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04" name="Group 224"/>
              <p:cNvGrpSpPr>
                <a:grpSpLocks/>
              </p:cNvGrpSpPr>
              <p:nvPr/>
            </p:nvGrpSpPr>
            <p:grpSpPr bwMode="auto">
              <a:xfrm rot="10438822">
                <a:off x="3663" y="2250"/>
                <a:ext cx="64" cy="113"/>
                <a:chOff x="4176" y="432"/>
                <a:chExt cx="192" cy="637"/>
              </a:xfrm>
            </p:grpSpPr>
            <p:sp>
              <p:nvSpPr>
                <p:cNvPr id="217" name="Freeform 225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8" name="Freeform 226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9" name="AutoShape 227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05" name="Group 228"/>
              <p:cNvGrpSpPr>
                <a:grpSpLocks/>
              </p:cNvGrpSpPr>
              <p:nvPr/>
            </p:nvGrpSpPr>
            <p:grpSpPr bwMode="auto">
              <a:xfrm rot="10438822">
                <a:off x="3481" y="2355"/>
                <a:ext cx="64" cy="114"/>
                <a:chOff x="4176" y="432"/>
                <a:chExt cx="192" cy="637"/>
              </a:xfrm>
            </p:grpSpPr>
            <p:sp>
              <p:nvSpPr>
                <p:cNvPr id="214" name="Freeform 229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5" name="Freeform 230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6" name="AutoShape 231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06" name="Group 232"/>
              <p:cNvGrpSpPr>
                <a:grpSpLocks/>
              </p:cNvGrpSpPr>
              <p:nvPr/>
            </p:nvGrpSpPr>
            <p:grpSpPr bwMode="auto">
              <a:xfrm rot="10438822">
                <a:off x="3536" y="2263"/>
                <a:ext cx="64" cy="113"/>
                <a:chOff x="4176" y="432"/>
                <a:chExt cx="192" cy="637"/>
              </a:xfrm>
            </p:grpSpPr>
            <p:sp>
              <p:nvSpPr>
                <p:cNvPr id="211" name="Freeform 233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2" name="Freeform 234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3" name="AutoShape 235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07" name="Group 236"/>
              <p:cNvGrpSpPr>
                <a:grpSpLocks/>
              </p:cNvGrpSpPr>
              <p:nvPr/>
            </p:nvGrpSpPr>
            <p:grpSpPr bwMode="auto">
              <a:xfrm rot="10438822">
                <a:off x="3475" y="2299"/>
                <a:ext cx="64" cy="114"/>
                <a:chOff x="4176" y="432"/>
                <a:chExt cx="192" cy="637"/>
              </a:xfrm>
            </p:grpSpPr>
            <p:sp>
              <p:nvSpPr>
                <p:cNvPr id="208" name="Freeform 237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09" name="Freeform 238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" name="AutoShape 239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08" name="Group 240"/>
              <p:cNvGrpSpPr>
                <a:grpSpLocks/>
              </p:cNvGrpSpPr>
              <p:nvPr/>
            </p:nvGrpSpPr>
            <p:grpSpPr bwMode="auto">
              <a:xfrm rot="10438822" flipH="1" flipV="1">
                <a:off x="3456" y="2078"/>
                <a:ext cx="64" cy="113"/>
                <a:chOff x="4176" y="432"/>
                <a:chExt cx="192" cy="637"/>
              </a:xfrm>
            </p:grpSpPr>
            <p:sp>
              <p:nvSpPr>
                <p:cNvPr id="205" name="Freeform 241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06" name="Freeform 242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07" name="AutoShape 243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09" name="Group 244"/>
              <p:cNvGrpSpPr>
                <a:grpSpLocks/>
              </p:cNvGrpSpPr>
              <p:nvPr/>
            </p:nvGrpSpPr>
            <p:grpSpPr bwMode="auto">
              <a:xfrm rot="10438822" flipH="1" flipV="1">
                <a:off x="3523" y="2100"/>
                <a:ext cx="64" cy="114"/>
                <a:chOff x="4176" y="432"/>
                <a:chExt cx="192" cy="637"/>
              </a:xfrm>
            </p:grpSpPr>
            <p:sp>
              <p:nvSpPr>
                <p:cNvPr id="202" name="Freeform 245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03" name="Freeform 246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04" name="AutoShape 247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10" name="Group 248"/>
              <p:cNvGrpSpPr>
                <a:grpSpLocks/>
              </p:cNvGrpSpPr>
              <p:nvPr/>
            </p:nvGrpSpPr>
            <p:grpSpPr bwMode="auto">
              <a:xfrm rot="10438822" flipH="1" flipV="1">
                <a:off x="3462" y="2135"/>
                <a:ext cx="64" cy="113"/>
                <a:chOff x="4176" y="432"/>
                <a:chExt cx="192" cy="637"/>
              </a:xfrm>
            </p:grpSpPr>
            <p:sp>
              <p:nvSpPr>
                <p:cNvPr id="199" name="Freeform 249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00" name="Freeform 250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01" name="AutoShape 251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11" name="Group 252"/>
              <p:cNvGrpSpPr>
                <a:grpSpLocks/>
              </p:cNvGrpSpPr>
              <p:nvPr/>
            </p:nvGrpSpPr>
            <p:grpSpPr bwMode="auto">
              <a:xfrm rot="10438822" flipH="1" flipV="1">
                <a:off x="3529" y="2157"/>
                <a:ext cx="64" cy="114"/>
                <a:chOff x="4176" y="432"/>
                <a:chExt cx="192" cy="637"/>
              </a:xfrm>
            </p:grpSpPr>
            <p:sp>
              <p:nvSpPr>
                <p:cNvPr id="196" name="Freeform 253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97" name="Freeform 254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98" name="AutoShape 255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12" name="Group 256"/>
              <p:cNvGrpSpPr>
                <a:grpSpLocks/>
              </p:cNvGrpSpPr>
              <p:nvPr/>
            </p:nvGrpSpPr>
            <p:grpSpPr bwMode="auto">
              <a:xfrm rot="10438822" flipH="1" flipV="1">
                <a:off x="3583" y="2064"/>
                <a:ext cx="64" cy="113"/>
                <a:chOff x="4176" y="432"/>
                <a:chExt cx="192" cy="637"/>
              </a:xfrm>
            </p:grpSpPr>
            <p:sp>
              <p:nvSpPr>
                <p:cNvPr id="193" name="Freeform 257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94" name="Freeform 258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95" name="AutoShape 259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13" name="Group 260"/>
              <p:cNvGrpSpPr>
                <a:grpSpLocks/>
              </p:cNvGrpSpPr>
              <p:nvPr/>
            </p:nvGrpSpPr>
            <p:grpSpPr bwMode="auto">
              <a:xfrm rot="10438822" flipH="1" flipV="1">
                <a:off x="3589" y="2121"/>
                <a:ext cx="64" cy="113"/>
                <a:chOff x="4176" y="432"/>
                <a:chExt cx="192" cy="637"/>
              </a:xfrm>
            </p:grpSpPr>
            <p:sp>
              <p:nvSpPr>
                <p:cNvPr id="190" name="Freeform 261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91" name="Freeform 262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92" name="AutoShape 263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14" name="Group 264"/>
              <p:cNvGrpSpPr>
                <a:grpSpLocks/>
              </p:cNvGrpSpPr>
              <p:nvPr/>
            </p:nvGrpSpPr>
            <p:grpSpPr bwMode="auto">
              <a:xfrm rot="10438822" flipH="1" flipV="1">
                <a:off x="3468" y="2191"/>
                <a:ext cx="64" cy="114"/>
                <a:chOff x="4176" y="432"/>
                <a:chExt cx="192" cy="637"/>
              </a:xfrm>
            </p:grpSpPr>
            <p:sp>
              <p:nvSpPr>
                <p:cNvPr id="187" name="Freeform 265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88" name="Freeform 266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89" name="AutoShape 267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15" name="Group 268"/>
              <p:cNvGrpSpPr>
                <a:grpSpLocks/>
              </p:cNvGrpSpPr>
              <p:nvPr/>
            </p:nvGrpSpPr>
            <p:grpSpPr bwMode="auto">
              <a:xfrm rot="10438822" flipH="1" flipV="1">
                <a:off x="3650" y="2087"/>
                <a:ext cx="64" cy="114"/>
                <a:chOff x="4176" y="432"/>
                <a:chExt cx="192" cy="637"/>
              </a:xfrm>
            </p:grpSpPr>
            <p:sp>
              <p:nvSpPr>
                <p:cNvPr id="184" name="Freeform 269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85" name="Freeform 270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86" name="AutoShape 271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16" name="Group 272"/>
              <p:cNvGrpSpPr>
                <a:grpSpLocks/>
              </p:cNvGrpSpPr>
              <p:nvPr/>
            </p:nvGrpSpPr>
            <p:grpSpPr bwMode="auto">
              <a:xfrm rot="10438822" flipH="1" flipV="1">
                <a:off x="3595" y="2178"/>
                <a:ext cx="64" cy="114"/>
                <a:chOff x="4176" y="432"/>
                <a:chExt cx="192" cy="637"/>
              </a:xfrm>
            </p:grpSpPr>
            <p:sp>
              <p:nvSpPr>
                <p:cNvPr id="181" name="Freeform 273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82" name="Freeform 274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83" name="AutoShape 275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17" name="Group 276"/>
              <p:cNvGrpSpPr>
                <a:grpSpLocks/>
              </p:cNvGrpSpPr>
              <p:nvPr/>
            </p:nvGrpSpPr>
            <p:grpSpPr bwMode="auto">
              <a:xfrm rot="10438822" flipH="1" flipV="1">
                <a:off x="3656" y="2143"/>
                <a:ext cx="64" cy="114"/>
                <a:chOff x="4176" y="432"/>
                <a:chExt cx="192" cy="637"/>
              </a:xfrm>
            </p:grpSpPr>
            <p:sp>
              <p:nvSpPr>
                <p:cNvPr id="178" name="Freeform 277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79" name="Freeform 278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80" name="AutoShape 279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18" name="Group 280"/>
              <p:cNvGrpSpPr>
                <a:grpSpLocks/>
              </p:cNvGrpSpPr>
              <p:nvPr/>
            </p:nvGrpSpPr>
            <p:grpSpPr bwMode="auto">
              <a:xfrm rot="10438822">
                <a:off x="3848" y="2342"/>
                <a:ext cx="64" cy="114"/>
                <a:chOff x="4176" y="432"/>
                <a:chExt cx="192" cy="637"/>
              </a:xfrm>
            </p:grpSpPr>
            <p:sp>
              <p:nvSpPr>
                <p:cNvPr id="175" name="Freeform 281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76" name="Freeform 282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77" name="AutoShape 283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19" name="Group 284"/>
              <p:cNvGrpSpPr>
                <a:grpSpLocks/>
              </p:cNvGrpSpPr>
              <p:nvPr/>
            </p:nvGrpSpPr>
            <p:grpSpPr bwMode="auto">
              <a:xfrm rot="10438822">
                <a:off x="3842" y="2285"/>
                <a:ext cx="64" cy="114"/>
                <a:chOff x="4176" y="432"/>
                <a:chExt cx="192" cy="637"/>
              </a:xfrm>
            </p:grpSpPr>
            <p:sp>
              <p:nvSpPr>
                <p:cNvPr id="172" name="Freeform 285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73" name="Freeform 286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74" name="AutoShape 287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20" name="Group 288"/>
              <p:cNvGrpSpPr>
                <a:grpSpLocks/>
              </p:cNvGrpSpPr>
              <p:nvPr/>
            </p:nvGrpSpPr>
            <p:grpSpPr bwMode="auto">
              <a:xfrm rot="10438822">
                <a:off x="3788" y="2377"/>
                <a:ext cx="64" cy="114"/>
                <a:chOff x="4176" y="432"/>
                <a:chExt cx="192" cy="637"/>
              </a:xfrm>
            </p:grpSpPr>
            <p:sp>
              <p:nvSpPr>
                <p:cNvPr id="169" name="Freeform 289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70" name="Freeform 290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71" name="AutoShape 291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21" name="Group 292"/>
              <p:cNvGrpSpPr>
                <a:grpSpLocks/>
              </p:cNvGrpSpPr>
              <p:nvPr/>
            </p:nvGrpSpPr>
            <p:grpSpPr bwMode="auto">
              <a:xfrm rot="10438822">
                <a:off x="3782" y="2320"/>
                <a:ext cx="64" cy="113"/>
                <a:chOff x="4176" y="432"/>
                <a:chExt cx="192" cy="637"/>
              </a:xfrm>
            </p:grpSpPr>
            <p:sp>
              <p:nvSpPr>
                <p:cNvPr id="166" name="Freeform 293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67" name="Freeform 294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68" name="AutoShape 295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22" name="Group 296"/>
              <p:cNvGrpSpPr>
                <a:grpSpLocks/>
              </p:cNvGrpSpPr>
              <p:nvPr/>
            </p:nvGrpSpPr>
            <p:grpSpPr bwMode="auto">
              <a:xfrm rot="10438822">
                <a:off x="3721" y="2355"/>
                <a:ext cx="64" cy="114"/>
                <a:chOff x="4176" y="432"/>
                <a:chExt cx="192" cy="637"/>
              </a:xfrm>
            </p:grpSpPr>
            <p:sp>
              <p:nvSpPr>
                <p:cNvPr id="163" name="Freeform 297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64" name="Freeform 298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65" name="AutoShape 299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23" name="Group 300"/>
              <p:cNvGrpSpPr>
                <a:grpSpLocks/>
              </p:cNvGrpSpPr>
              <p:nvPr/>
            </p:nvGrpSpPr>
            <p:grpSpPr bwMode="auto">
              <a:xfrm rot="10438822">
                <a:off x="3776" y="2263"/>
                <a:ext cx="64" cy="113"/>
                <a:chOff x="4176" y="432"/>
                <a:chExt cx="192" cy="637"/>
              </a:xfrm>
            </p:grpSpPr>
            <p:sp>
              <p:nvSpPr>
                <p:cNvPr id="160" name="Freeform 301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61" name="Freeform 302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62" name="AutoShape 303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24" name="Group 304"/>
              <p:cNvGrpSpPr>
                <a:grpSpLocks/>
              </p:cNvGrpSpPr>
              <p:nvPr/>
            </p:nvGrpSpPr>
            <p:grpSpPr bwMode="auto">
              <a:xfrm rot="10438822">
                <a:off x="3715" y="2299"/>
                <a:ext cx="64" cy="114"/>
                <a:chOff x="4176" y="432"/>
                <a:chExt cx="192" cy="637"/>
              </a:xfrm>
            </p:grpSpPr>
            <p:sp>
              <p:nvSpPr>
                <p:cNvPr id="157" name="Freeform 305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58" name="Freeform 306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59" name="AutoShape 307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25" name="Group 308"/>
              <p:cNvGrpSpPr>
                <a:grpSpLocks/>
              </p:cNvGrpSpPr>
              <p:nvPr/>
            </p:nvGrpSpPr>
            <p:grpSpPr bwMode="auto">
              <a:xfrm rot="10438822" flipH="1" flipV="1">
                <a:off x="3696" y="2078"/>
                <a:ext cx="64" cy="113"/>
                <a:chOff x="4176" y="432"/>
                <a:chExt cx="192" cy="637"/>
              </a:xfrm>
            </p:grpSpPr>
            <p:sp>
              <p:nvSpPr>
                <p:cNvPr id="154" name="Freeform 309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55" name="Freeform 310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56" name="AutoShape 311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26" name="Group 312"/>
              <p:cNvGrpSpPr>
                <a:grpSpLocks/>
              </p:cNvGrpSpPr>
              <p:nvPr/>
            </p:nvGrpSpPr>
            <p:grpSpPr bwMode="auto">
              <a:xfrm rot="10438822" flipH="1" flipV="1">
                <a:off x="3763" y="2100"/>
                <a:ext cx="64" cy="114"/>
                <a:chOff x="4176" y="432"/>
                <a:chExt cx="192" cy="637"/>
              </a:xfrm>
            </p:grpSpPr>
            <p:sp>
              <p:nvSpPr>
                <p:cNvPr id="151" name="Freeform 313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52" name="Freeform 314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53" name="AutoShape 315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27" name="Group 316"/>
              <p:cNvGrpSpPr>
                <a:grpSpLocks/>
              </p:cNvGrpSpPr>
              <p:nvPr/>
            </p:nvGrpSpPr>
            <p:grpSpPr bwMode="auto">
              <a:xfrm rot="10438822" flipH="1" flipV="1">
                <a:off x="3702" y="2135"/>
                <a:ext cx="64" cy="113"/>
                <a:chOff x="4176" y="432"/>
                <a:chExt cx="192" cy="637"/>
              </a:xfrm>
            </p:grpSpPr>
            <p:sp>
              <p:nvSpPr>
                <p:cNvPr id="148" name="Freeform 317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49" name="Freeform 318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50" name="AutoShape 319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28" name="Group 320"/>
              <p:cNvGrpSpPr>
                <a:grpSpLocks/>
              </p:cNvGrpSpPr>
              <p:nvPr/>
            </p:nvGrpSpPr>
            <p:grpSpPr bwMode="auto">
              <a:xfrm rot="10438822" flipH="1" flipV="1">
                <a:off x="3769" y="2157"/>
                <a:ext cx="64" cy="114"/>
                <a:chOff x="4176" y="432"/>
                <a:chExt cx="192" cy="637"/>
              </a:xfrm>
            </p:grpSpPr>
            <p:sp>
              <p:nvSpPr>
                <p:cNvPr id="145" name="Freeform 321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46" name="Freeform 322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47" name="AutoShape 323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29" name="Group 324"/>
              <p:cNvGrpSpPr>
                <a:grpSpLocks/>
              </p:cNvGrpSpPr>
              <p:nvPr/>
            </p:nvGrpSpPr>
            <p:grpSpPr bwMode="auto">
              <a:xfrm rot="10438822" flipH="1" flipV="1">
                <a:off x="3823" y="2064"/>
                <a:ext cx="64" cy="113"/>
                <a:chOff x="4176" y="432"/>
                <a:chExt cx="192" cy="637"/>
              </a:xfrm>
            </p:grpSpPr>
            <p:sp>
              <p:nvSpPr>
                <p:cNvPr id="142" name="Freeform 325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43" name="Freeform 326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44" name="AutoShape 327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30" name="Group 328"/>
              <p:cNvGrpSpPr>
                <a:grpSpLocks/>
              </p:cNvGrpSpPr>
              <p:nvPr/>
            </p:nvGrpSpPr>
            <p:grpSpPr bwMode="auto">
              <a:xfrm rot="10438822" flipH="1" flipV="1">
                <a:off x="3829" y="2121"/>
                <a:ext cx="64" cy="113"/>
                <a:chOff x="4176" y="432"/>
                <a:chExt cx="192" cy="637"/>
              </a:xfrm>
            </p:grpSpPr>
            <p:sp>
              <p:nvSpPr>
                <p:cNvPr id="139" name="Freeform 329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40" name="Freeform 330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41" name="AutoShape 331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31" name="Group 332"/>
              <p:cNvGrpSpPr>
                <a:grpSpLocks/>
              </p:cNvGrpSpPr>
              <p:nvPr/>
            </p:nvGrpSpPr>
            <p:grpSpPr bwMode="auto">
              <a:xfrm rot="10438822" flipH="1" flipV="1">
                <a:off x="3708" y="2191"/>
                <a:ext cx="64" cy="114"/>
                <a:chOff x="4176" y="432"/>
                <a:chExt cx="192" cy="637"/>
              </a:xfrm>
            </p:grpSpPr>
            <p:sp>
              <p:nvSpPr>
                <p:cNvPr id="136" name="Freeform 333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37" name="Freeform 334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38" name="AutoShape 335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  <p:grpSp>
            <p:nvGrpSpPr>
              <p:cNvPr id="132" name="Group 336"/>
              <p:cNvGrpSpPr>
                <a:grpSpLocks/>
              </p:cNvGrpSpPr>
              <p:nvPr/>
            </p:nvGrpSpPr>
            <p:grpSpPr bwMode="auto">
              <a:xfrm rot="10438822" flipH="1" flipV="1">
                <a:off x="3835" y="2178"/>
                <a:ext cx="64" cy="114"/>
                <a:chOff x="4176" y="432"/>
                <a:chExt cx="192" cy="637"/>
              </a:xfrm>
            </p:grpSpPr>
            <p:sp>
              <p:nvSpPr>
                <p:cNvPr id="133" name="Freeform 337"/>
                <p:cNvSpPr>
                  <a:spLocks/>
                </p:cNvSpPr>
                <p:nvPr/>
              </p:nvSpPr>
              <p:spPr bwMode="auto">
                <a:xfrm>
                  <a:off x="4224" y="576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34" name="Freeform 338"/>
                <p:cNvSpPr>
                  <a:spLocks/>
                </p:cNvSpPr>
                <p:nvPr/>
              </p:nvSpPr>
              <p:spPr bwMode="auto">
                <a:xfrm>
                  <a:off x="4301" y="572"/>
                  <a:ext cx="20" cy="493"/>
                </a:xfrm>
                <a:custGeom>
                  <a:avLst/>
                  <a:gdLst>
                    <a:gd name="T0" fmla="*/ 12 w 20"/>
                    <a:gd name="T1" fmla="*/ 0 h 493"/>
                    <a:gd name="T2" fmla="*/ 20 w 20"/>
                    <a:gd name="T3" fmla="*/ 180 h 493"/>
                    <a:gd name="T4" fmla="*/ 4 w 20"/>
                    <a:gd name="T5" fmla="*/ 493 h 493"/>
                    <a:gd name="T6" fmla="*/ 0 60000 65536"/>
                    <a:gd name="T7" fmla="*/ 0 60000 65536"/>
                    <a:gd name="T8" fmla="*/ 0 60000 655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0" t="0" r="r" b="b"/>
                  <a:pathLst>
                    <a:path w="20" h="493">
                      <a:moveTo>
                        <a:pt x="12" y="0"/>
                      </a:moveTo>
                      <a:cubicBezTo>
                        <a:pt x="2" y="61"/>
                        <a:pt x="0" y="120"/>
                        <a:pt x="20" y="180"/>
                      </a:cubicBezTo>
                      <a:cubicBezTo>
                        <a:pt x="16" y="284"/>
                        <a:pt x="4" y="389"/>
                        <a:pt x="4" y="493"/>
                      </a:cubicBezTo>
                    </a:path>
                  </a:pathLst>
                </a:cu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35" name="AutoShape 339"/>
                <p:cNvSpPr>
                  <a:spLocks noChangeArrowheads="1"/>
                </p:cNvSpPr>
                <p:nvPr/>
              </p:nvSpPr>
              <p:spPr bwMode="auto">
                <a:xfrm>
                  <a:off x="4176" y="432"/>
                  <a:ext cx="192" cy="192"/>
                </a:xfrm>
                <a:prstGeom prst="flowChartConnector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1pPr>
                  <a:lvl2pPr marL="742950" indent="-28575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2pPr>
                  <a:lvl3pPr marL="11430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3pPr>
                  <a:lvl4pPr marL="16002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4pPr>
                  <a:lvl5pPr marL="2057400" indent="-228600"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" panose="02020603050405020304" pitchFamily="18" charset="0"/>
                    </a:defRPr>
                  </a:lvl9pPr>
                </a:lstStyle>
                <a:p>
                  <a:endParaRPr lang="en-US"/>
                </a:p>
              </p:txBody>
            </p:sp>
          </p:grpSp>
        </p:grpSp>
        <p:sp>
          <p:nvSpPr>
            <p:cNvPr id="78" name="Freeform 340"/>
            <p:cNvSpPr>
              <a:spLocks/>
            </p:cNvSpPr>
            <p:nvPr/>
          </p:nvSpPr>
          <p:spPr bwMode="auto">
            <a:xfrm>
              <a:off x="3543" y="779"/>
              <a:ext cx="250" cy="244"/>
            </a:xfrm>
            <a:custGeom>
              <a:avLst/>
              <a:gdLst>
                <a:gd name="T0" fmla="*/ 50 w 220"/>
                <a:gd name="T1" fmla="*/ 315 h 189"/>
                <a:gd name="T2" fmla="*/ 28 w 220"/>
                <a:gd name="T3" fmla="*/ 56 h 189"/>
                <a:gd name="T4" fmla="*/ 60 w 220"/>
                <a:gd name="T5" fmla="*/ 41 h 189"/>
                <a:gd name="T6" fmla="*/ 284 w 220"/>
                <a:gd name="T7" fmla="*/ 0 h 18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20" h="189">
                  <a:moveTo>
                    <a:pt x="39" y="189"/>
                  </a:moveTo>
                  <a:cubicBezTo>
                    <a:pt x="27" y="141"/>
                    <a:pt x="0" y="83"/>
                    <a:pt x="22" y="33"/>
                  </a:cubicBezTo>
                  <a:cubicBezTo>
                    <a:pt x="26" y="25"/>
                    <a:pt x="38" y="27"/>
                    <a:pt x="47" y="25"/>
                  </a:cubicBezTo>
                  <a:cubicBezTo>
                    <a:pt x="104" y="12"/>
                    <a:pt x="161" y="0"/>
                    <a:pt x="220" y="0"/>
                  </a:cubicBezTo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 cmpd="sng">
                  <a:solidFill>
                    <a:schemeClr val="bg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79" name="Group 341"/>
            <p:cNvGrpSpPr>
              <a:grpSpLocks/>
            </p:cNvGrpSpPr>
            <p:nvPr/>
          </p:nvGrpSpPr>
          <p:grpSpPr bwMode="auto">
            <a:xfrm>
              <a:off x="3464" y="966"/>
              <a:ext cx="290" cy="683"/>
              <a:chOff x="3906" y="528"/>
              <a:chExt cx="326" cy="780"/>
            </a:xfrm>
          </p:grpSpPr>
          <p:sp>
            <p:nvSpPr>
              <p:cNvPr id="91" name="AutoShape 342"/>
              <p:cNvSpPr>
                <a:spLocks noChangeArrowheads="1"/>
              </p:cNvSpPr>
              <p:nvPr/>
            </p:nvSpPr>
            <p:spPr bwMode="auto">
              <a:xfrm flipH="1">
                <a:off x="4003" y="544"/>
                <a:ext cx="82" cy="486"/>
              </a:xfrm>
              <a:prstGeom prst="can">
                <a:avLst>
                  <a:gd name="adj" fmla="val 148171"/>
                </a:avLst>
              </a:prstGeom>
              <a:solidFill>
                <a:schemeClr val="folHlink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92" name="AutoShape 343"/>
              <p:cNvSpPr>
                <a:spLocks noChangeArrowheads="1"/>
              </p:cNvSpPr>
              <p:nvPr/>
            </p:nvSpPr>
            <p:spPr bwMode="auto">
              <a:xfrm flipH="1">
                <a:off x="4094" y="528"/>
                <a:ext cx="83" cy="485"/>
              </a:xfrm>
              <a:prstGeom prst="can">
                <a:avLst>
                  <a:gd name="adj" fmla="val 146084"/>
                </a:avLst>
              </a:prstGeom>
              <a:solidFill>
                <a:schemeClr val="folHlink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93" name="AutoShape 344"/>
              <p:cNvSpPr>
                <a:spLocks noChangeArrowheads="1"/>
              </p:cNvSpPr>
              <p:nvPr/>
            </p:nvSpPr>
            <p:spPr bwMode="auto">
              <a:xfrm flipH="1">
                <a:off x="4149" y="671"/>
                <a:ext cx="83" cy="485"/>
              </a:xfrm>
              <a:prstGeom prst="can">
                <a:avLst>
                  <a:gd name="adj" fmla="val 146084"/>
                </a:avLst>
              </a:prstGeom>
              <a:solidFill>
                <a:schemeClr val="folHlink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94" name="AutoShape 345"/>
              <p:cNvSpPr>
                <a:spLocks noChangeArrowheads="1"/>
              </p:cNvSpPr>
              <p:nvPr/>
            </p:nvSpPr>
            <p:spPr bwMode="auto">
              <a:xfrm flipH="1">
                <a:off x="3906" y="654"/>
                <a:ext cx="87" cy="488"/>
              </a:xfrm>
              <a:prstGeom prst="can">
                <a:avLst>
                  <a:gd name="adj" fmla="val 140230"/>
                </a:avLst>
              </a:prstGeom>
              <a:solidFill>
                <a:schemeClr val="folHlink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95" name="AutoShape 346"/>
              <p:cNvSpPr>
                <a:spLocks noChangeArrowheads="1"/>
              </p:cNvSpPr>
              <p:nvPr/>
            </p:nvSpPr>
            <p:spPr bwMode="auto">
              <a:xfrm flipH="1">
                <a:off x="3950" y="777"/>
                <a:ext cx="81" cy="487"/>
              </a:xfrm>
              <a:prstGeom prst="can">
                <a:avLst>
                  <a:gd name="adj" fmla="val 150309"/>
                </a:avLst>
              </a:prstGeom>
              <a:solidFill>
                <a:schemeClr val="folHlink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96" name="AutoShape 347"/>
              <p:cNvSpPr>
                <a:spLocks noChangeArrowheads="1"/>
              </p:cNvSpPr>
              <p:nvPr/>
            </p:nvSpPr>
            <p:spPr bwMode="auto">
              <a:xfrm flipH="1">
                <a:off x="4031" y="822"/>
                <a:ext cx="85" cy="486"/>
              </a:xfrm>
              <a:prstGeom prst="can">
                <a:avLst>
                  <a:gd name="adj" fmla="val 142941"/>
                </a:avLst>
              </a:prstGeom>
              <a:solidFill>
                <a:schemeClr val="folHlink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97" name="AutoShape 348"/>
              <p:cNvSpPr>
                <a:spLocks noChangeArrowheads="1"/>
              </p:cNvSpPr>
              <p:nvPr/>
            </p:nvSpPr>
            <p:spPr bwMode="auto">
              <a:xfrm flipH="1">
                <a:off x="4121" y="788"/>
                <a:ext cx="84" cy="485"/>
              </a:xfrm>
              <a:prstGeom prst="can">
                <a:avLst>
                  <a:gd name="adj" fmla="val 144345"/>
                </a:avLst>
              </a:prstGeom>
              <a:solidFill>
                <a:schemeClr val="folHlink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</p:grpSp>
        <p:sp>
          <p:nvSpPr>
            <p:cNvPr id="80" name="Freeform 349"/>
            <p:cNvSpPr>
              <a:spLocks/>
            </p:cNvSpPr>
            <p:nvPr/>
          </p:nvSpPr>
          <p:spPr bwMode="auto">
            <a:xfrm>
              <a:off x="3654" y="1614"/>
              <a:ext cx="345" cy="148"/>
            </a:xfrm>
            <a:custGeom>
              <a:avLst/>
              <a:gdLst>
                <a:gd name="T0" fmla="*/ 53 w 304"/>
                <a:gd name="T1" fmla="*/ 0 h 115"/>
                <a:gd name="T2" fmla="*/ 169 w 304"/>
                <a:gd name="T3" fmla="*/ 81 h 115"/>
                <a:gd name="T4" fmla="*/ 317 w 304"/>
                <a:gd name="T5" fmla="*/ 27 h 115"/>
                <a:gd name="T6" fmla="*/ 317 w 304"/>
                <a:gd name="T7" fmla="*/ 190 h 115"/>
                <a:gd name="T8" fmla="*/ 0 w 304"/>
                <a:gd name="T9" fmla="*/ 178 h 11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115">
                  <a:moveTo>
                    <a:pt x="41" y="0"/>
                  </a:moveTo>
                  <a:cubicBezTo>
                    <a:pt x="114" y="45"/>
                    <a:pt x="82" y="33"/>
                    <a:pt x="131" y="49"/>
                  </a:cubicBezTo>
                  <a:cubicBezTo>
                    <a:pt x="184" y="43"/>
                    <a:pt x="206" y="44"/>
                    <a:pt x="246" y="16"/>
                  </a:cubicBezTo>
                  <a:cubicBezTo>
                    <a:pt x="304" y="37"/>
                    <a:pt x="271" y="79"/>
                    <a:pt x="246" y="115"/>
                  </a:cubicBezTo>
                  <a:cubicBezTo>
                    <a:pt x="110" y="102"/>
                    <a:pt x="191" y="107"/>
                    <a:pt x="0" y="107"/>
                  </a:cubicBezTo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 cmpd="sng">
                  <a:solidFill>
                    <a:schemeClr val="bg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" name="Oval 350"/>
            <p:cNvSpPr>
              <a:spLocks noChangeArrowheads="1"/>
            </p:cNvSpPr>
            <p:nvPr/>
          </p:nvSpPr>
          <p:spPr bwMode="auto">
            <a:xfrm>
              <a:off x="3744" y="720"/>
              <a:ext cx="77" cy="94"/>
            </a:xfrm>
            <a:prstGeom prst="ellipse">
              <a:avLst/>
            </a:prstGeom>
            <a:solidFill>
              <a:srgbClr val="99F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bg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endParaRPr lang="en-US"/>
            </a:p>
          </p:txBody>
        </p:sp>
        <p:sp>
          <p:nvSpPr>
            <p:cNvPr id="82" name="AutoShape 351"/>
            <p:cNvSpPr>
              <a:spLocks noChangeArrowheads="1"/>
            </p:cNvSpPr>
            <p:nvPr/>
          </p:nvSpPr>
          <p:spPr bwMode="auto">
            <a:xfrm>
              <a:off x="3792" y="864"/>
              <a:ext cx="115" cy="375"/>
            </a:xfrm>
            <a:prstGeom prst="curvedLeftArrow">
              <a:avLst>
                <a:gd name="adj1" fmla="val 65217"/>
                <a:gd name="adj2" fmla="val 130435"/>
                <a:gd name="adj3" fmla="val 33333"/>
              </a:avLst>
            </a:prstGeom>
            <a:solidFill>
              <a:schemeClr val="tx1"/>
            </a:solidFill>
            <a:ln w="952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pPr algn="ctr" eaLnBrk="1" hangingPunct="1"/>
              <a:endParaRPr lang="en-US" sz="180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83" name="Text Box 352"/>
            <p:cNvSpPr txBox="1">
              <a:spLocks noChangeArrowheads="1"/>
            </p:cNvSpPr>
            <p:nvPr/>
          </p:nvSpPr>
          <p:spPr bwMode="auto">
            <a:xfrm>
              <a:off x="907" y="1055"/>
              <a:ext cx="842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bg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r>
                <a:rPr lang="en-US" b="1" dirty="0">
                  <a:latin typeface="Arial" panose="020B0604020202020204" pitchFamily="34" charset="0"/>
                </a:rPr>
                <a:t>Effector</a:t>
              </a:r>
              <a:endParaRPr lang="en-US" dirty="0">
                <a:latin typeface="Arial" panose="020B0604020202020204" pitchFamily="34" charset="0"/>
              </a:endParaRPr>
            </a:p>
          </p:txBody>
        </p:sp>
        <p:sp>
          <p:nvSpPr>
            <p:cNvPr id="84" name="Text Box 353"/>
            <p:cNvSpPr txBox="1">
              <a:spLocks noChangeArrowheads="1"/>
            </p:cNvSpPr>
            <p:nvPr/>
          </p:nvSpPr>
          <p:spPr bwMode="auto">
            <a:xfrm>
              <a:off x="1104" y="1321"/>
              <a:ext cx="649" cy="36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bg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r>
                <a:rPr lang="en-US" sz="1600" b="1" dirty="0">
                  <a:latin typeface="Arial" panose="020B0604020202020204" pitchFamily="34" charset="0"/>
                </a:rPr>
                <a:t>Adenylyl</a:t>
              </a:r>
            </a:p>
            <a:p>
              <a:r>
                <a:rPr lang="en-US" sz="1600" b="1" dirty="0" err="1">
                  <a:latin typeface="Arial" panose="020B0604020202020204" pitchFamily="34" charset="0"/>
                </a:rPr>
                <a:t>Cyclase</a:t>
              </a:r>
              <a:endParaRPr lang="en-US" sz="1600" b="1" dirty="0">
                <a:latin typeface="Arial" panose="020B0604020202020204" pitchFamily="34" charset="0"/>
              </a:endParaRPr>
            </a:p>
          </p:txBody>
        </p:sp>
        <p:sp>
          <p:nvSpPr>
            <p:cNvPr id="85" name="Text Box 363"/>
            <p:cNvSpPr txBox="1">
              <a:spLocks noChangeArrowheads="1"/>
            </p:cNvSpPr>
            <p:nvPr/>
          </p:nvSpPr>
          <p:spPr bwMode="auto">
            <a:xfrm>
              <a:off x="3161" y="2029"/>
              <a:ext cx="1162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bg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pPr eaLnBrk="1" hangingPunct="1"/>
              <a:r>
                <a:rPr lang="en-US" b="1" dirty="0">
                  <a:latin typeface="Arial" panose="020B0604020202020204" pitchFamily="34" charset="0"/>
                </a:rPr>
                <a:t>Transducer</a:t>
              </a:r>
            </a:p>
          </p:txBody>
        </p:sp>
        <p:sp>
          <p:nvSpPr>
            <p:cNvPr id="86" name="Text Box 364"/>
            <p:cNvSpPr txBox="1">
              <a:spLocks noChangeArrowheads="1"/>
            </p:cNvSpPr>
            <p:nvPr/>
          </p:nvSpPr>
          <p:spPr bwMode="auto">
            <a:xfrm>
              <a:off x="3448" y="2296"/>
              <a:ext cx="1056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bg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pPr eaLnBrk="1" hangingPunct="1"/>
              <a:r>
                <a:rPr lang="en-US" sz="1600" b="1" dirty="0" err="1">
                  <a:latin typeface="Arial" panose="020B0604020202020204" pitchFamily="34" charset="0"/>
                </a:rPr>
                <a:t>G</a:t>
              </a:r>
              <a:r>
                <a:rPr lang="en-US" sz="1600" b="1" baseline="-25000" dirty="0" err="1">
                  <a:latin typeface="Arial" panose="020B0604020202020204" pitchFamily="34" charset="0"/>
                </a:rPr>
                <a:t>s</a:t>
              </a:r>
              <a:r>
                <a:rPr lang="en-US" sz="1600" b="1" dirty="0">
                  <a:latin typeface="Arial" panose="020B0604020202020204" pitchFamily="34" charset="0"/>
                </a:rPr>
                <a:t> </a:t>
              </a:r>
              <a:r>
                <a:rPr lang="en-US" sz="1600" b="1" dirty="0" err="1">
                  <a:latin typeface="Arial" panose="020B0604020202020204" pitchFamily="34" charset="0"/>
                </a:rPr>
                <a:t>heterotrimer</a:t>
              </a:r>
              <a:endParaRPr lang="en-US" sz="1600" b="1" dirty="0">
                <a:latin typeface="Arial" panose="020B0604020202020204" pitchFamily="34" charset="0"/>
              </a:endParaRPr>
            </a:p>
          </p:txBody>
        </p:sp>
        <p:sp>
          <p:nvSpPr>
            <p:cNvPr id="87" name="Oval 375"/>
            <p:cNvSpPr>
              <a:spLocks noChangeArrowheads="1"/>
            </p:cNvSpPr>
            <p:nvPr/>
          </p:nvSpPr>
          <p:spPr bwMode="auto">
            <a:xfrm>
              <a:off x="2765" y="1575"/>
              <a:ext cx="256" cy="21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bg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pPr algn="ctr"/>
              <a:r>
                <a:rPr lang="en-US" dirty="0">
                  <a:solidFill>
                    <a:schemeClr val="bg1"/>
                  </a:solidFill>
                  <a:latin typeface="Symbol" panose="05050102010706020507" pitchFamily="18" charset="2"/>
                </a:rPr>
                <a:t>a</a:t>
              </a:r>
            </a:p>
          </p:txBody>
        </p:sp>
        <p:sp>
          <p:nvSpPr>
            <p:cNvPr id="88" name="Oval 376"/>
            <p:cNvSpPr>
              <a:spLocks noChangeArrowheads="1"/>
            </p:cNvSpPr>
            <p:nvPr/>
          </p:nvSpPr>
          <p:spPr bwMode="auto">
            <a:xfrm>
              <a:off x="3361" y="1638"/>
              <a:ext cx="128" cy="12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bg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pPr algn="ctr"/>
              <a:r>
                <a:rPr lang="en-US" sz="1600">
                  <a:solidFill>
                    <a:schemeClr val="bg1"/>
                  </a:solidFill>
                  <a:latin typeface="Symbol" panose="05050102010706020507" pitchFamily="18" charset="2"/>
                </a:rPr>
                <a:t>g</a:t>
              </a:r>
            </a:p>
          </p:txBody>
        </p:sp>
        <p:sp>
          <p:nvSpPr>
            <p:cNvPr id="89" name="Oval 377"/>
            <p:cNvSpPr>
              <a:spLocks noChangeArrowheads="1"/>
            </p:cNvSpPr>
            <p:nvPr/>
          </p:nvSpPr>
          <p:spPr bwMode="auto">
            <a:xfrm>
              <a:off x="3326" y="1764"/>
              <a:ext cx="170" cy="16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bg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pPr algn="ctr"/>
              <a:r>
                <a:rPr lang="en-US" dirty="0">
                  <a:solidFill>
                    <a:schemeClr val="bg1"/>
                  </a:solidFill>
                  <a:latin typeface="Symbol" panose="05050102010706020507" pitchFamily="18" charset="2"/>
                </a:rPr>
                <a:t>b</a:t>
              </a:r>
            </a:p>
          </p:txBody>
        </p:sp>
        <p:sp>
          <p:nvSpPr>
            <p:cNvPr id="90" name="Text Box 379"/>
            <p:cNvSpPr txBox="1">
              <a:spLocks noChangeArrowheads="1"/>
            </p:cNvSpPr>
            <p:nvPr/>
          </p:nvSpPr>
          <p:spPr bwMode="auto">
            <a:xfrm>
              <a:off x="4787" y="1178"/>
              <a:ext cx="116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bg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endParaRPr lang="en-US">
                <a:solidFill>
                  <a:schemeClr val="bg1"/>
                </a:solidFill>
                <a:latin typeface="Times New Roman" panose="02020603050405020304" pitchFamily="18" charset="0"/>
              </a:endParaRPr>
            </a:p>
          </p:txBody>
        </p:sp>
      </p:grpSp>
      <p:sp>
        <p:nvSpPr>
          <p:cNvPr id="364" name="TextBox 363"/>
          <p:cNvSpPr txBox="1"/>
          <p:nvPr/>
        </p:nvSpPr>
        <p:spPr>
          <a:xfrm>
            <a:off x="6358328" y="2593715"/>
            <a:ext cx="707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GPCR</a:t>
            </a:r>
            <a:endParaRPr lang="en-US" b="1" dirty="0"/>
          </a:p>
        </p:txBody>
      </p:sp>
      <p:cxnSp>
        <p:nvCxnSpPr>
          <p:cNvPr id="4" name="Straight Arrow Connector 3"/>
          <p:cNvCxnSpPr/>
          <p:nvPr/>
        </p:nvCxnSpPr>
        <p:spPr>
          <a:xfrm flipH="1">
            <a:off x="4870178" y="2675731"/>
            <a:ext cx="33028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5" name="AutoShape 354"/>
          <p:cNvSpPr>
            <a:spLocks noChangeArrowheads="1"/>
          </p:cNvSpPr>
          <p:nvPr/>
        </p:nvSpPr>
        <p:spPr bwMode="auto">
          <a:xfrm flipH="1">
            <a:off x="2974975" y="2941638"/>
            <a:ext cx="1052513" cy="311150"/>
          </a:xfrm>
          <a:prstGeom prst="curvedDownArrow">
            <a:avLst>
              <a:gd name="adj1" fmla="val 67653"/>
              <a:gd name="adj2" fmla="val 135306"/>
              <a:gd name="adj3" fmla="val 33333"/>
            </a:avLst>
          </a:prstGeom>
          <a:solidFill>
            <a:schemeClr val="tx1"/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/>
          </a:p>
        </p:txBody>
      </p:sp>
      <p:sp>
        <p:nvSpPr>
          <p:cNvPr id="366" name="Text Box 357"/>
          <p:cNvSpPr txBox="1">
            <a:spLocks noChangeArrowheads="1"/>
          </p:cNvSpPr>
          <p:nvPr/>
        </p:nvSpPr>
        <p:spPr bwMode="auto">
          <a:xfrm>
            <a:off x="2373313" y="3243263"/>
            <a:ext cx="8191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pPr eaLnBrk="1" hangingPunct="1"/>
            <a:r>
              <a:rPr lang="en-US" sz="1800" b="1" dirty="0" err="1">
                <a:latin typeface="Arial" panose="020B0604020202020204" pitchFamily="34" charset="0"/>
              </a:rPr>
              <a:t>cAMP</a:t>
            </a:r>
            <a:endParaRPr lang="en-US" sz="1800" b="1" dirty="0">
              <a:latin typeface="Arial" panose="020B0604020202020204" pitchFamily="34" charset="0"/>
            </a:endParaRPr>
          </a:p>
        </p:txBody>
      </p:sp>
      <p:sp>
        <p:nvSpPr>
          <p:cNvPr id="367" name="Text Box 358"/>
          <p:cNvSpPr txBox="1">
            <a:spLocks noChangeArrowheads="1"/>
          </p:cNvSpPr>
          <p:nvPr/>
        </p:nvSpPr>
        <p:spPr bwMode="auto">
          <a:xfrm>
            <a:off x="3614738" y="3341688"/>
            <a:ext cx="79375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pPr eaLnBrk="1" hangingPunct="1"/>
            <a:r>
              <a:rPr lang="en-US" sz="1600" b="1" dirty="0">
                <a:latin typeface="Arial" panose="020B0604020202020204" pitchFamily="34" charset="0"/>
              </a:rPr>
              <a:t>ATP</a:t>
            </a:r>
          </a:p>
        </p:txBody>
      </p:sp>
      <p:sp>
        <p:nvSpPr>
          <p:cNvPr id="368" name="Text Box 359"/>
          <p:cNvSpPr txBox="1">
            <a:spLocks noChangeArrowheads="1"/>
          </p:cNvSpPr>
          <p:nvPr/>
        </p:nvSpPr>
        <p:spPr bwMode="auto">
          <a:xfrm>
            <a:off x="501650" y="3141663"/>
            <a:ext cx="1794081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r>
              <a:rPr lang="en-US" b="1" dirty="0">
                <a:latin typeface="Arial" panose="020B0604020202020204" pitchFamily="34" charset="0"/>
              </a:rPr>
              <a:t>Second</a:t>
            </a:r>
          </a:p>
          <a:p>
            <a:r>
              <a:rPr lang="en-US" b="1" dirty="0">
                <a:latin typeface="Arial" panose="020B0604020202020204" pitchFamily="34" charset="0"/>
              </a:rPr>
              <a:t>Messenger</a:t>
            </a:r>
          </a:p>
        </p:txBody>
      </p:sp>
      <p:grpSp>
        <p:nvGrpSpPr>
          <p:cNvPr id="369" name="Group 386"/>
          <p:cNvGrpSpPr>
            <a:grpSpLocks/>
          </p:cNvGrpSpPr>
          <p:nvPr/>
        </p:nvGrpSpPr>
        <p:grpSpPr bwMode="auto">
          <a:xfrm>
            <a:off x="1974813" y="3686248"/>
            <a:ext cx="2012950" cy="2925762"/>
            <a:chOff x="1641" y="2189"/>
            <a:chExt cx="1268" cy="1843"/>
          </a:xfrm>
        </p:grpSpPr>
        <p:sp>
          <p:nvSpPr>
            <p:cNvPr id="370" name="AutoShape 355"/>
            <p:cNvSpPr>
              <a:spLocks noChangeArrowheads="1"/>
            </p:cNvSpPr>
            <p:nvPr/>
          </p:nvSpPr>
          <p:spPr bwMode="auto">
            <a:xfrm>
              <a:off x="2133" y="2189"/>
              <a:ext cx="117" cy="291"/>
            </a:xfrm>
            <a:prstGeom prst="downArrow">
              <a:avLst>
                <a:gd name="adj1" fmla="val 50000"/>
                <a:gd name="adj2" fmla="val 62179"/>
              </a:avLst>
            </a:prstGeom>
            <a:solidFill>
              <a:schemeClr val="tx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bg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endParaRPr lang="en-US"/>
            </a:p>
          </p:txBody>
        </p:sp>
        <p:grpSp>
          <p:nvGrpSpPr>
            <p:cNvPr id="371" name="Group 384"/>
            <p:cNvGrpSpPr>
              <a:grpSpLocks/>
            </p:cNvGrpSpPr>
            <p:nvPr/>
          </p:nvGrpSpPr>
          <p:grpSpPr bwMode="auto">
            <a:xfrm>
              <a:off x="1641" y="2520"/>
              <a:ext cx="1268" cy="1512"/>
              <a:chOff x="1641" y="2520"/>
              <a:chExt cx="1268" cy="1512"/>
            </a:xfrm>
          </p:grpSpPr>
          <p:sp>
            <p:nvSpPr>
              <p:cNvPr id="372" name="AutoShape 356"/>
              <p:cNvSpPr>
                <a:spLocks noChangeArrowheads="1"/>
              </p:cNvSpPr>
              <p:nvPr/>
            </p:nvSpPr>
            <p:spPr bwMode="auto">
              <a:xfrm>
                <a:off x="2133" y="3239"/>
                <a:ext cx="117" cy="291"/>
              </a:xfrm>
              <a:prstGeom prst="downArrow">
                <a:avLst>
                  <a:gd name="adj1" fmla="val 50000"/>
                  <a:gd name="adj2" fmla="val 62179"/>
                </a:avLst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bg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73" name="Text Box 360"/>
              <p:cNvSpPr txBox="1">
                <a:spLocks noChangeArrowheads="1"/>
              </p:cNvSpPr>
              <p:nvPr/>
            </p:nvSpPr>
            <p:spPr bwMode="auto">
              <a:xfrm>
                <a:off x="1641" y="2520"/>
                <a:ext cx="1268" cy="2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bg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r>
                  <a:rPr lang="en-US" sz="1800" b="1" dirty="0">
                    <a:latin typeface="Arial" panose="020B0604020202020204" pitchFamily="34" charset="0"/>
                  </a:rPr>
                  <a:t>Protein Kinase A</a:t>
                </a:r>
              </a:p>
            </p:txBody>
          </p:sp>
          <p:sp>
            <p:nvSpPr>
              <p:cNvPr id="374" name="Oval 366"/>
              <p:cNvSpPr>
                <a:spLocks noChangeArrowheads="1"/>
              </p:cNvSpPr>
              <p:nvPr/>
            </p:nvSpPr>
            <p:spPr bwMode="auto">
              <a:xfrm>
                <a:off x="1962" y="3533"/>
                <a:ext cx="144" cy="126"/>
              </a:xfrm>
              <a:prstGeom prst="ellipse">
                <a:avLst/>
              </a:prstGeom>
              <a:solidFill>
                <a:srgbClr val="FF33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bg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75" name="Rectangle 367"/>
              <p:cNvSpPr>
                <a:spLocks noChangeArrowheads="1"/>
              </p:cNvSpPr>
              <p:nvPr/>
            </p:nvSpPr>
            <p:spPr bwMode="auto">
              <a:xfrm>
                <a:off x="1986" y="3780"/>
                <a:ext cx="96" cy="252"/>
              </a:xfrm>
              <a:prstGeom prst="rect">
                <a:avLst/>
              </a:prstGeom>
              <a:solidFill>
                <a:srgbClr val="FF33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bg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76" name="Oval 368"/>
              <p:cNvSpPr>
                <a:spLocks noChangeArrowheads="1"/>
              </p:cNvSpPr>
              <p:nvPr/>
            </p:nvSpPr>
            <p:spPr bwMode="auto">
              <a:xfrm>
                <a:off x="2298" y="3533"/>
                <a:ext cx="144" cy="126"/>
              </a:xfrm>
              <a:prstGeom prst="ellipse">
                <a:avLst/>
              </a:prstGeom>
              <a:solidFill>
                <a:srgbClr val="FF33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bg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77" name="Rectangle 369"/>
              <p:cNvSpPr>
                <a:spLocks noChangeArrowheads="1"/>
              </p:cNvSpPr>
              <p:nvPr/>
            </p:nvSpPr>
            <p:spPr bwMode="auto">
              <a:xfrm>
                <a:off x="2322" y="3780"/>
                <a:ext cx="96" cy="252"/>
              </a:xfrm>
              <a:prstGeom prst="rect">
                <a:avLst/>
              </a:prstGeom>
              <a:solidFill>
                <a:srgbClr val="FF33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bg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78" name="Oval 370"/>
              <p:cNvSpPr>
                <a:spLocks noChangeArrowheads="1"/>
              </p:cNvSpPr>
              <p:nvPr/>
            </p:nvSpPr>
            <p:spPr bwMode="auto">
              <a:xfrm>
                <a:off x="2250" y="2777"/>
                <a:ext cx="144" cy="126"/>
              </a:xfrm>
              <a:prstGeom prst="ellipse">
                <a:avLst/>
              </a:prstGeom>
              <a:solidFill>
                <a:srgbClr val="FF33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bg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79" name="Rectangle 371"/>
              <p:cNvSpPr>
                <a:spLocks noChangeArrowheads="1"/>
              </p:cNvSpPr>
              <p:nvPr/>
            </p:nvSpPr>
            <p:spPr bwMode="auto">
              <a:xfrm>
                <a:off x="2274" y="2923"/>
                <a:ext cx="96" cy="252"/>
              </a:xfrm>
              <a:prstGeom prst="rect">
                <a:avLst/>
              </a:prstGeom>
              <a:solidFill>
                <a:srgbClr val="FF33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bg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80" name="Oval 372"/>
              <p:cNvSpPr>
                <a:spLocks noChangeArrowheads="1"/>
              </p:cNvSpPr>
              <p:nvPr/>
            </p:nvSpPr>
            <p:spPr bwMode="auto">
              <a:xfrm>
                <a:off x="2010" y="2777"/>
                <a:ext cx="144" cy="126"/>
              </a:xfrm>
              <a:prstGeom prst="ellipse">
                <a:avLst/>
              </a:prstGeom>
              <a:solidFill>
                <a:srgbClr val="FF33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bg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81" name="Rectangle 373"/>
              <p:cNvSpPr>
                <a:spLocks noChangeArrowheads="1"/>
              </p:cNvSpPr>
              <p:nvPr/>
            </p:nvSpPr>
            <p:spPr bwMode="auto">
              <a:xfrm>
                <a:off x="2034" y="2916"/>
                <a:ext cx="96" cy="252"/>
              </a:xfrm>
              <a:prstGeom prst="rect">
                <a:avLst/>
              </a:prstGeom>
              <a:solidFill>
                <a:srgbClr val="FF33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bg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82" name="Text Box 374"/>
              <p:cNvSpPr txBox="1">
                <a:spLocks noChangeArrowheads="1"/>
              </p:cNvSpPr>
              <p:nvPr/>
            </p:nvSpPr>
            <p:spPr bwMode="auto">
              <a:xfrm>
                <a:off x="2101" y="3616"/>
                <a:ext cx="209" cy="2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bg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r>
                  <a:rPr lang="en-US" sz="2000" b="1">
                    <a:solidFill>
                      <a:schemeClr val="bg1"/>
                    </a:solidFill>
                    <a:latin typeface="Arial" panose="020B0604020202020204" pitchFamily="34" charset="0"/>
                  </a:rPr>
                  <a:t>+</a:t>
                </a:r>
              </a:p>
            </p:txBody>
          </p:sp>
        </p:grpSp>
      </p:grpSp>
      <p:cxnSp>
        <p:nvCxnSpPr>
          <p:cNvPr id="383" name="Straight Arrow Connector 382"/>
          <p:cNvCxnSpPr/>
          <p:nvPr/>
        </p:nvCxnSpPr>
        <p:spPr>
          <a:xfrm flipH="1">
            <a:off x="3466663" y="6211960"/>
            <a:ext cx="330281" cy="0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4" name="AutoShape 351"/>
          <p:cNvSpPr>
            <a:spLocks noChangeArrowheads="1"/>
          </p:cNvSpPr>
          <p:nvPr/>
        </p:nvSpPr>
        <p:spPr bwMode="auto">
          <a:xfrm flipH="1" flipV="1">
            <a:off x="3961234" y="5815086"/>
            <a:ext cx="250325" cy="684886"/>
          </a:xfrm>
          <a:prstGeom prst="curvedLeftArrow">
            <a:avLst>
              <a:gd name="adj1" fmla="val 65217"/>
              <a:gd name="adj2" fmla="val 130435"/>
              <a:gd name="adj3" fmla="val 33333"/>
            </a:avLst>
          </a:prstGeom>
          <a:solidFill>
            <a:schemeClr val="tx1"/>
          </a:solidFill>
          <a:ln w="9525">
            <a:solidFill>
              <a:schemeClr val="bg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pPr algn="ctr" eaLnBrk="1" hangingPunct="1"/>
            <a:endParaRPr lang="en-US" sz="180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7" name="Oval 6"/>
          <p:cNvSpPr/>
          <p:nvPr/>
        </p:nvSpPr>
        <p:spPr>
          <a:xfrm>
            <a:off x="4356622" y="6211960"/>
            <a:ext cx="953810" cy="49364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5" name="Oval 384"/>
          <p:cNvSpPr/>
          <p:nvPr/>
        </p:nvSpPr>
        <p:spPr>
          <a:xfrm>
            <a:off x="4356622" y="5562600"/>
            <a:ext cx="953810" cy="49364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6" name="Straight Connector 385"/>
          <p:cNvCxnSpPr>
            <a:stCxn id="385" idx="7"/>
          </p:cNvCxnSpPr>
          <p:nvPr/>
        </p:nvCxnSpPr>
        <p:spPr>
          <a:xfrm flipV="1">
            <a:off x="5170750" y="5488134"/>
            <a:ext cx="280422" cy="14675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7" name="Flowchart: Connector 386"/>
          <p:cNvSpPr/>
          <p:nvPr/>
        </p:nvSpPr>
        <p:spPr>
          <a:xfrm>
            <a:off x="5334000" y="5401048"/>
            <a:ext cx="304800" cy="304800"/>
          </a:xfrm>
          <a:prstGeom prst="flowChartConnector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P</a:t>
            </a:r>
            <a:endParaRPr lang="en-US" b="1" dirty="0"/>
          </a:p>
        </p:txBody>
      </p:sp>
      <p:sp>
        <p:nvSpPr>
          <p:cNvPr id="389" name="Text Box 363"/>
          <p:cNvSpPr txBox="1">
            <a:spLocks noChangeArrowheads="1"/>
          </p:cNvSpPr>
          <p:nvPr/>
        </p:nvSpPr>
        <p:spPr bwMode="auto">
          <a:xfrm>
            <a:off x="5546725" y="5791200"/>
            <a:ext cx="151996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pPr eaLnBrk="1" hangingPunct="1"/>
            <a:r>
              <a:rPr lang="en-US" b="1" dirty="0" smtClean="0">
                <a:latin typeface="Arial" panose="020B0604020202020204" pitchFamily="34" charset="0"/>
              </a:rPr>
              <a:t>Effectors</a:t>
            </a:r>
            <a:endParaRPr lang="en-US" b="1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2103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5" grpId="0" animBg="1"/>
      <p:bldP spid="366" grpId="0"/>
      <p:bldP spid="367" grpId="0"/>
      <p:bldP spid="368" grpId="0"/>
      <p:bldP spid="384" grpId="0" animBg="1"/>
      <p:bldP spid="7" grpId="0" animBg="1"/>
      <p:bldP spid="385" grpId="0" animBg="1"/>
      <p:bldP spid="387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987</TotalTime>
  <Words>732</Words>
  <Application>Microsoft Office PowerPoint</Application>
  <PresentationFormat>On-screen Show (4:3)</PresentationFormat>
  <Paragraphs>194</Paragraphs>
  <Slides>35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1" baseType="lpstr">
      <vt:lpstr>Arial</vt:lpstr>
      <vt:lpstr>Calibri</vt:lpstr>
      <vt:lpstr>Symbol</vt:lpstr>
      <vt:lpstr>Times</vt:lpstr>
      <vt:lpstr>Times New Roman</vt:lpstr>
      <vt:lpstr>Office Theme</vt:lpstr>
      <vt:lpstr>Cell signaling overview</vt:lpstr>
      <vt:lpstr>Cell signaling basics</vt:lpstr>
      <vt:lpstr>Types of cell-cell communication</vt:lpstr>
      <vt:lpstr>Players in cell signaling</vt:lpstr>
      <vt:lpstr>Ligand-receptor paradigms</vt:lpstr>
      <vt:lpstr>Key concept: phosphorylation</vt:lpstr>
      <vt:lpstr>Key concept: spatial effects and movement</vt:lpstr>
      <vt:lpstr>Example of a signaling pathway: GPCR</vt:lpstr>
      <vt:lpstr>Example of a signaling pathway: GPCR</vt:lpstr>
      <vt:lpstr>Cell signaling alters organismal physiology</vt:lpstr>
      <vt:lpstr>Ligands can only act where receptors are expressed</vt:lpstr>
      <vt:lpstr>Concepts in receptor pharmacology</vt:lpstr>
      <vt:lpstr>Affinity</vt:lpstr>
      <vt:lpstr>Types of agonists</vt:lpstr>
      <vt:lpstr>Types of agonists</vt:lpstr>
      <vt:lpstr>Types of agonists</vt:lpstr>
      <vt:lpstr>Types of agonists</vt:lpstr>
      <vt:lpstr>Types of agonists</vt:lpstr>
      <vt:lpstr>One way to measure antagonist activity: how much agonist required to overcome</vt:lpstr>
      <vt:lpstr>Another way to measure antagonist activity: how much required to overcome agonist</vt:lpstr>
      <vt:lpstr>Receptor kinetics explain agonists</vt:lpstr>
      <vt:lpstr>Spare receptors: biological response does not require maximal ligand binding</vt:lpstr>
      <vt:lpstr>Receptors can be inactivated after responses – prevent repeated or continued signaling</vt:lpstr>
      <vt:lpstr>Desensitization and receptor recycling: example of β-adrenergic receptors</vt:lpstr>
      <vt:lpstr>Techniques to manipulate protein expression</vt:lpstr>
      <vt:lpstr>Delivering DNA/RNA to cells</vt:lpstr>
      <vt:lpstr>RNAi knockdown</vt:lpstr>
      <vt:lpstr>Overexpression</vt:lpstr>
      <vt:lpstr>Mouse models to know</vt:lpstr>
      <vt:lpstr>Transgenic mice</vt:lpstr>
      <vt:lpstr>Knock-in and knockout mice</vt:lpstr>
      <vt:lpstr>Cre-lox system – method for inducible and tissue-specific knockout</vt:lpstr>
      <vt:lpstr>Cre deletes anything between loxP sites</vt:lpstr>
      <vt:lpstr>The ROSA/lacZ Cre-lox system</vt:lpstr>
      <vt:lpstr>Cre-lox pros and cons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Cell signaling overview</dc:title>
  <dc:creator>Amy</dc:creator>
  <cp:lastModifiedBy>Amy Gill</cp:lastModifiedBy>
  <cp:revision>29</cp:revision>
  <dcterms:created xsi:type="dcterms:W3CDTF">2013-10-05T15:07:13Z</dcterms:created>
  <dcterms:modified xsi:type="dcterms:W3CDTF">2013-10-08T22:46:45Z</dcterms:modified>
</cp:coreProperties>
</file>

<file path=docProps/thumbnail.jpeg>
</file>